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4"/>
  </p:notesMasterIdLst>
  <p:sldIdLst>
    <p:sldId id="270" r:id="rId3"/>
    <p:sldId id="263" r:id="rId4"/>
    <p:sldId id="268" r:id="rId5"/>
    <p:sldId id="264" r:id="rId6"/>
    <p:sldId id="278" r:id="rId7"/>
    <p:sldId id="266" r:id="rId8"/>
    <p:sldId id="269" r:id="rId9"/>
    <p:sldId id="274" r:id="rId10"/>
    <p:sldId id="280" r:id="rId11"/>
    <p:sldId id="281" r:id="rId12"/>
    <p:sldId id="282" r:id="rId1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351F660B-3C82-4E14-BBB9-4536EA2F2D3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3" tIns="45457" rIns="90913" bIns="454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0913" tIns="45457" rIns="90913" bIns="454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1804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1804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CFA77056-3E8F-4BC8-B61C-22A30D123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5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673379-BD01-4F05-868D-CEE463379FF9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41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1DE5-520F-42EB-8B35-D805ECF5CEA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1DE5-520F-42EB-8B35-D805ECF5CEA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0F923-5383-4A45-BB2E-86E7849881B8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16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1DE5-520F-42EB-8B35-D805ECF5CEA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1DE5-520F-42EB-8B35-D805ECF5CEA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1DE5-520F-42EB-8B35-D805ECF5CEA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1DE5-520F-42EB-8B35-D805ECF5CEA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1DE5-520F-42EB-8B35-D805ECF5CEA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Standardize</a:t>
            </a:r>
            <a:r>
              <a:rPr lang="en-US" baseline="0" dirty="0" smtClean="0"/>
              <a:t> on the slide title and format (above the green line)</a:t>
            </a:r>
          </a:p>
          <a:p>
            <a:r>
              <a:rPr lang="en-US" baseline="0" dirty="0" smtClean="0"/>
              <a:t>	Title line 1 - same name and format as presentation title on first slide except at 28pt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Title line 2 - same name and format as heading on first slide except at 28pt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Standardize on format of Specific slide title (below green line)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Specific slide title more </a:t>
            </a:r>
            <a:r>
              <a:rPr lang="en-US" baseline="0" dirty="0" err="1" smtClean="0"/>
              <a:t>detialed</a:t>
            </a:r>
            <a:r>
              <a:rPr lang="en-US" baseline="0" dirty="0" smtClean="0"/>
              <a:t> (i.e. product offering, highlights, piping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or</a:t>
            </a:r>
          </a:p>
          <a:p>
            <a:endParaRPr lang="en-US" baseline="0" dirty="0" smtClean="0"/>
          </a:p>
          <a:p>
            <a:r>
              <a:rPr lang="en-US" dirty="0" smtClean="0"/>
              <a:t>Standardize</a:t>
            </a:r>
            <a:r>
              <a:rPr lang="en-US" baseline="0" dirty="0" smtClean="0"/>
              <a:t> on the slide title and format (above the green line)</a:t>
            </a:r>
          </a:p>
          <a:p>
            <a:r>
              <a:rPr lang="en-US" baseline="0" dirty="0" smtClean="0"/>
              <a:t>	Title line 1 - same name and format as presentation title on first slide except at 28pt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Title line 2 - Specific slide title more </a:t>
            </a:r>
            <a:r>
              <a:rPr lang="en-US" baseline="0" dirty="0" err="1" smtClean="0"/>
              <a:t>detialed</a:t>
            </a:r>
            <a:r>
              <a:rPr lang="en-US" baseline="0" dirty="0" smtClean="0"/>
              <a:t> (i.e. product offering, highlights, piping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Standardize on format of Specific slide title (below green line)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Eliminate completely or use only when necessary to provide even more details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Bullet point levels</a:t>
            </a:r>
          </a:p>
          <a:p>
            <a:r>
              <a:rPr lang="en-US" baseline="0" dirty="0" smtClean="0"/>
              <a:t>	Standardize on format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. no bold)</a:t>
            </a:r>
          </a:p>
          <a:p>
            <a:r>
              <a:rPr lang="en-US" baseline="0" dirty="0" smtClean="0"/>
              <a:t>	Should we us 18pt instead of 20pt for spacing issues?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0F923-5383-4A45-BB2E-86E7849881B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011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71DE5-520F-42EB-8B35-D805ECF5CEA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19200"/>
            <a:ext cx="8763000" cy="4953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 sz="2000" baseline="0"/>
            </a:lvl1pPr>
            <a:lvl2pPr marL="190500" marR="0" indent="-188913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40000"/>
              </a:spcAft>
              <a:buClr>
                <a:srgbClr val="41A62A"/>
              </a:buClr>
              <a:buSzTx/>
              <a:buFont typeface="Arial" pitchFamily="34" charset="0"/>
              <a:buChar char="/"/>
              <a:tabLst/>
              <a:defRPr/>
            </a:lvl2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First level - Arial (Body) 20pt</a:t>
            </a:r>
          </a:p>
          <a:p>
            <a:pPr lvl="1"/>
            <a:r>
              <a:rPr lang="en-US" dirty="0" smtClean="0"/>
              <a:t>Second level - Arial (Body) 20pt</a:t>
            </a:r>
          </a:p>
          <a:p>
            <a:pPr lvl="2"/>
            <a:r>
              <a:rPr lang="en-US" dirty="0" smtClean="0"/>
              <a:t>Third level - Arial (Body) 20pt</a:t>
            </a:r>
          </a:p>
          <a:p>
            <a:pPr lvl="3">
              <a:buSzTx/>
            </a:pP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Fourth level continued - Arial (Body) 20pt</a:t>
            </a:r>
          </a:p>
          <a:p>
            <a:pPr lvl="4"/>
            <a:r>
              <a:rPr lang="en-US" dirty="0" smtClean="0"/>
              <a:t>Fifth level - Arial (Body) 20pt</a:t>
            </a:r>
          </a:p>
          <a:p>
            <a:pPr marL="190500" marR="0" lvl="1" indent="-188913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40000"/>
              </a:spcAft>
              <a:buClr>
                <a:srgbClr val="41A62A"/>
              </a:buClr>
              <a:buSzTx/>
              <a:buFont typeface="Arial" pitchFamily="34" charset="0"/>
              <a:buChar char="/"/>
              <a:tabLst/>
              <a:defRPr/>
            </a:pPr>
            <a:r>
              <a:rPr lang="en-US" dirty="0" smtClean="0"/>
              <a:t>Second level - Arial (Body) 20pt</a:t>
            </a:r>
          </a:p>
          <a:p>
            <a:pPr lvl="1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 ARIAL (HEADINGS)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PRESENTATION TITLE ARIAL (HEADINGS) 28PT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-5316" y="1219200"/>
            <a:ext cx="4295775" cy="164306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 sz="1800"/>
            </a:lvl1pPr>
            <a:lvl2pPr>
              <a:defRPr sz="1800" baseline="0"/>
            </a:lvl2pPr>
            <a:lvl3pPr>
              <a:defRPr sz="18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First level - Arial (Body) 18pt</a:t>
            </a:r>
          </a:p>
          <a:p>
            <a:pPr lvl="1"/>
            <a:r>
              <a:rPr lang="en-US" dirty="0" smtClean="0"/>
              <a:t>Second level - Arial (Body) 18pt</a:t>
            </a:r>
          </a:p>
          <a:p>
            <a:pPr lvl="2"/>
            <a:r>
              <a:rPr lang="en-US" dirty="0" smtClean="0"/>
              <a:t>Third level - Arial (Body) 18pt</a:t>
            </a:r>
          </a:p>
          <a:p>
            <a:pPr lvl="3">
              <a:buSzTx/>
            </a:pP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Fourth level continued - Arial (Body) 18pt</a:t>
            </a:r>
          </a:p>
          <a:p>
            <a:pPr lvl="4"/>
            <a:r>
              <a:rPr lang="en-US" dirty="0" smtClean="0"/>
              <a:t>Fifth level - Arial (Body) 18pt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442859" y="1219200"/>
            <a:ext cx="4297363" cy="164306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First level - Arial (Body) 18pt</a:t>
            </a:r>
          </a:p>
          <a:p>
            <a:pPr lvl="1"/>
            <a:r>
              <a:rPr lang="en-US" dirty="0" smtClean="0"/>
              <a:t>Second level - Arial (Body) 18pt</a:t>
            </a:r>
          </a:p>
          <a:p>
            <a:pPr lvl="2"/>
            <a:r>
              <a:rPr lang="en-US" dirty="0" smtClean="0"/>
              <a:t>Third level - Arial (Body) 18pt</a:t>
            </a:r>
          </a:p>
          <a:p>
            <a:pPr lvl="3">
              <a:buSzTx/>
            </a:pP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Fourth level continued - Arial (Body) 18pt</a:t>
            </a:r>
          </a:p>
          <a:p>
            <a:pPr lvl="4"/>
            <a:r>
              <a:rPr lang="en-US" dirty="0" smtClean="0"/>
              <a:t>Fifth level - Arial (Body) 18pt</a:t>
            </a:r>
          </a:p>
        </p:txBody>
      </p:sp>
    </p:spTree>
    <p:extLst>
      <p:ext uri="{BB962C8B-B14F-4D97-AF65-F5344CB8AC3E}">
        <p14:creationId xmlns:p14="http://schemas.microsoft.com/office/powerpoint/2010/main" val="309537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 ARIAL (HEADINGS) 28PT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03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112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514600" y="1905000"/>
            <a:ext cx="4114800" cy="381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41A62A"/>
                </a:solidFill>
              </a:rPr>
              <a:t>PRESENTATION TITLE</a:t>
            </a:r>
            <a:br>
              <a:rPr lang="en-US" b="0" dirty="0" smtClean="0">
                <a:solidFill>
                  <a:srgbClr val="41A62A"/>
                </a:solidFill>
              </a:rPr>
            </a:br>
            <a:r>
              <a:rPr lang="en-US" b="0" dirty="0" smtClean="0">
                <a:solidFill>
                  <a:srgbClr val="41A62A"/>
                </a:solidFill>
              </a:rPr>
              <a:t>ARIAL (HEADINGS) 30pt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867400"/>
            <a:ext cx="9144000" cy="533400"/>
          </a:xfrm>
        </p:spPr>
        <p:txBody>
          <a:bodyPr/>
          <a:lstStyle>
            <a:lvl1pPr marL="0" indent="0" fontAlgn="auto">
              <a:spcAft>
                <a:spcPts val="0"/>
              </a:spcAft>
              <a:buNone/>
              <a:defRPr baseline="0"/>
            </a:lvl1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 smtClean="0"/>
              <a:t>Heading - Ariel (Body) 20pt</a:t>
            </a:r>
          </a:p>
        </p:txBody>
      </p:sp>
    </p:spTree>
    <p:extLst>
      <p:ext uri="{BB962C8B-B14F-4D97-AF65-F5344CB8AC3E}">
        <p14:creationId xmlns:p14="http://schemas.microsoft.com/office/powerpoint/2010/main" val="344584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31813"/>
            <a:ext cx="8745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PRESENTATION TITLE ARIAL (HEADINGS) 28PT</a:t>
            </a:r>
            <a:endParaRPr lang="en-US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12700" y="1219200"/>
            <a:ext cx="87455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First level - Arial (Body) 20pt</a:t>
            </a:r>
          </a:p>
          <a:p>
            <a:pPr lvl="1"/>
            <a:r>
              <a:rPr lang="en-US" dirty="0" smtClean="0"/>
              <a:t>Second level - Arial (Body) 20pt</a:t>
            </a:r>
          </a:p>
          <a:p>
            <a:pPr lvl="2"/>
            <a:r>
              <a:rPr lang="en-US" dirty="0" smtClean="0"/>
              <a:t>Third level - Arial (Body) 20pt</a:t>
            </a:r>
          </a:p>
          <a:p>
            <a:pPr lvl="3">
              <a:buSzTx/>
            </a:pP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Fourth level continued - Arial (Body) 20pt</a:t>
            </a:r>
          </a:p>
          <a:p>
            <a:pPr lvl="4"/>
            <a:r>
              <a:rPr lang="en-US" dirty="0" smtClean="0"/>
              <a:t>Fifth level - Arial (Body) 20pt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9" name="Picture 10" descr="buttons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44862" y="6396038"/>
            <a:ext cx="117881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1006475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6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397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7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0575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8" name="Rectangle 1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981075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9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144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0" name="Rectangle 1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5049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1" name="Rectangle 1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155700" y="6445250"/>
            <a:ext cx="157163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Picture 22" descr="Bitzer_Stern_S_3c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4450" y="6416675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692275" y="6496050"/>
            <a:ext cx="2297722" cy="123111"/>
          </a:xfrm>
          <a:prstGeom prst="rect">
            <a:avLst/>
          </a:prstGeom>
          <a:noFill/>
        </p:spPr>
        <p:txBody>
          <a:bodyPr wrap="none" lIns="180000" tIns="0" rIns="0" bIns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BITZER US Training Presentation // </a:t>
            </a:r>
            <a:r>
              <a:rPr lang="en-US" sz="800" dirty="0" smtClean="0">
                <a:solidFill>
                  <a:srgbClr val="000000"/>
                </a:solidFill>
              </a:rPr>
              <a:t> </a:t>
            </a:r>
            <a:r>
              <a:rPr lang="en-US" sz="800" dirty="0">
                <a:solidFill>
                  <a:srgbClr val="000000"/>
                </a:solidFill>
              </a:rPr>
              <a:t>Page </a:t>
            </a:r>
            <a:fld id="{82AA93A4-E349-4F63-9400-B9B8BF153F1E}" type="slidenum">
              <a:rPr lang="en-US" sz="800">
                <a:solidFill>
                  <a:srgbClr val="000000"/>
                </a:solidFill>
              </a:rPr>
              <a:pPr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6" name="Rectangle 1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92150" y="65976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8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3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1A6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9pPr>
    </p:titleStyle>
    <p:bodyStyle>
      <a:lvl1pPr marL="0" marR="0" indent="0" algn="l" defTabSz="914400" rtl="0" eaLnBrk="1" fontAlgn="base" latinLnBrk="0" hangingPunct="1">
        <a:lnSpc>
          <a:spcPct val="108000"/>
        </a:lnSpc>
        <a:spcBef>
          <a:spcPct val="0"/>
        </a:spcBef>
        <a:spcAft>
          <a:spcPct val="40000"/>
        </a:spcAft>
        <a:buClrTx/>
        <a:buSzTx/>
        <a:buFontTx/>
        <a:buNone/>
        <a:tabLst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/"/>
        <a:defRPr sz="2000" baseline="0">
          <a:solidFill>
            <a:schemeClr val="tx1"/>
          </a:solidFill>
          <a:latin typeface="+mn-lt"/>
        </a:defRPr>
      </a:lvl2pPr>
      <a:lvl3pPr marL="8096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3430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18859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5pPr>
      <a:lvl6pPr marL="23431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6pPr>
      <a:lvl7pPr marL="28003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7pPr>
      <a:lvl8pPr marL="32575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8pPr>
      <a:lvl9pPr marL="37147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itzer_Stern_S_3c_rgb_bg_blac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4450" y="6416675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1264" y="571500"/>
            <a:ext cx="9122735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en-US" b="0" dirty="0" smtClean="0">
                <a:solidFill>
                  <a:srgbClr val="41A62A"/>
                </a:solidFill>
              </a:rPr>
              <a:t>PRESENTATION TITLE</a:t>
            </a:r>
            <a:br>
              <a:rPr lang="en-US" b="0" dirty="0" smtClean="0">
                <a:solidFill>
                  <a:srgbClr val="41A62A"/>
                </a:solidFill>
              </a:rPr>
            </a:br>
            <a:r>
              <a:rPr lang="en-US" b="0" dirty="0" smtClean="0">
                <a:solidFill>
                  <a:srgbClr val="41A62A"/>
                </a:solidFill>
              </a:rPr>
              <a:t>ARIAL (HEADINGS) 30pt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0" y="5883275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dirty="0" smtClean="0"/>
              <a:t>Presentation Title - Ariel (Body) 20pt</a:t>
            </a:r>
          </a:p>
        </p:txBody>
      </p:sp>
    </p:spTree>
    <p:extLst>
      <p:ext uri="{BB962C8B-B14F-4D97-AF65-F5344CB8AC3E}">
        <p14:creationId xmlns:p14="http://schemas.microsoft.com/office/powerpoint/2010/main" val="342242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000" kern="1200">
          <a:solidFill>
            <a:srgbClr val="41A62A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41A62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1A62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41A6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1A62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1A62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spec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47738"/>
            <a:r>
              <a:rPr lang="en-GB" dirty="0" smtClean="0"/>
              <a:t>BITZER Compressor Nomenclature</a:t>
            </a:r>
            <a:endParaRPr lang="en-GB" dirty="0"/>
          </a:p>
        </p:txBody>
      </p:sp>
      <p:pic>
        <p:nvPicPr>
          <p:cNvPr id="1026" name="Picture 2" descr="G:\Marketing\Pics\Customer Facing Pics &amp; Logos\Recips\BITZER Octagon Recip Xr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50" y="1716424"/>
            <a:ext cx="2855118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G:\Marketing\Pics\Screw Pics\Compact Screws\CSW95\CSW Xray 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10" b="98438" l="2221" r="9859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8896" y="3717288"/>
            <a:ext cx="5041152" cy="21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56" y="1672543"/>
            <a:ext cx="1958857" cy="29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6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ACP Series Nomenclature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241073"/>
              </p:ext>
            </p:extLst>
          </p:nvPr>
        </p:nvGraphicFramePr>
        <p:xfrm>
          <a:off x="2332780" y="1250281"/>
          <a:ext cx="5515821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56"/>
                <a:gridCol w="552474"/>
                <a:gridCol w="686889"/>
                <a:gridCol w="343443"/>
                <a:gridCol w="429303"/>
                <a:gridCol w="756464"/>
                <a:gridCol w="756464"/>
                <a:gridCol w="756464"/>
                <a:gridCol w="756464"/>
              </a:tblGrid>
              <a:tr h="208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1,2,3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4,5,6,7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Config.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Application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Config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Oil Cooling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Controller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Economizer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Starter Panel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SCP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7472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22"/>
          <p:cNvSpPr txBox="1"/>
          <p:nvPr/>
        </p:nvSpPr>
        <p:spPr>
          <a:xfrm>
            <a:off x="483728" y="2362200"/>
            <a:ext cx="2183272" cy="3810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>
                <a:solidFill>
                  <a:srgbClr val="000000"/>
                </a:solidFill>
              </a:rPr>
              <a:t>Model: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SCP:</a:t>
            </a:r>
            <a:r>
              <a:rPr lang="en-US" sz="900" dirty="0" smtClean="0">
                <a:solidFill>
                  <a:srgbClr val="000000"/>
                </a:solidFill>
              </a:rPr>
              <a:t> Screw Compressor Packages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ACP: </a:t>
            </a:r>
            <a:r>
              <a:rPr lang="en-US" sz="900" dirty="0" smtClean="0">
                <a:solidFill>
                  <a:srgbClr val="000000"/>
                </a:solidFill>
              </a:rPr>
              <a:t>Ammonia Compressor Packages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1291781" y="2997034"/>
            <a:ext cx="1652577" cy="38283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Size of Compressor Used: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5361, 7472, 8561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Unequal: “M”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(“SCP74M”)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8" name="TextBox 17"/>
          <p:cNvSpPr txBox="1"/>
          <p:nvPr/>
        </p:nvSpPr>
        <p:spPr>
          <a:xfrm>
            <a:off x="1981200" y="3669177"/>
            <a:ext cx="1904999" cy="6141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Application Range: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N: </a:t>
            </a:r>
            <a:r>
              <a:rPr lang="en-US" sz="900" dirty="0" smtClean="0">
                <a:solidFill>
                  <a:srgbClr val="000000"/>
                </a:solidFill>
              </a:rPr>
              <a:t>Low temperature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K: </a:t>
            </a:r>
            <a:r>
              <a:rPr lang="en-US" sz="900" dirty="0" smtClean="0">
                <a:solidFill>
                  <a:srgbClr val="000000"/>
                </a:solidFill>
              </a:rPr>
              <a:t>Medium temperature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H: </a:t>
            </a:r>
            <a:r>
              <a:rPr lang="en-US" sz="900" dirty="0" smtClean="0">
                <a:solidFill>
                  <a:srgbClr val="000000"/>
                </a:solidFill>
              </a:rPr>
              <a:t>High temperature (74 series)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B:</a:t>
            </a:r>
            <a:r>
              <a:rPr lang="en-US" sz="900" dirty="0" smtClean="0">
                <a:solidFill>
                  <a:srgbClr val="000000"/>
                </a:solidFill>
              </a:rPr>
              <a:t> Booster application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41" name="TextBox 19"/>
          <p:cNvSpPr txBox="1"/>
          <p:nvPr/>
        </p:nvSpPr>
        <p:spPr>
          <a:xfrm>
            <a:off x="2908856" y="4990444"/>
            <a:ext cx="1954685" cy="2905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Capacity Control Method: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V: </a:t>
            </a:r>
            <a:r>
              <a:rPr lang="en-US" sz="900" dirty="0" smtClean="0">
                <a:solidFill>
                  <a:srgbClr val="000000"/>
                </a:solidFill>
              </a:rPr>
              <a:t>Variable frequency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C: </a:t>
            </a:r>
            <a:r>
              <a:rPr lang="en-US" sz="900" dirty="0" smtClean="0">
                <a:solidFill>
                  <a:srgbClr val="000000"/>
                </a:solidFill>
              </a:rPr>
              <a:t>Capacity control (w/o VFD)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048000" y="2242211"/>
            <a:ext cx="0" cy="881989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897867" y="3124200"/>
            <a:ext cx="150133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733800" y="2242211"/>
            <a:ext cx="0" cy="1567789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200400" y="3810000"/>
            <a:ext cx="533401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590800" y="2242211"/>
            <a:ext cx="0" cy="23429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990600" y="2476501"/>
            <a:ext cx="160020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267200" y="2242211"/>
            <a:ext cx="0" cy="2455684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929248" y="4697895"/>
            <a:ext cx="337952" cy="1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21"/>
          <p:cNvSpPr txBox="1"/>
          <p:nvPr/>
        </p:nvSpPr>
        <p:spPr>
          <a:xfrm>
            <a:off x="6087656" y="4643255"/>
            <a:ext cx="1151343" cy="37104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Controller: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B: </a:t>
            </a:r>
            <a:r>
              <a:rPr lang="en-US" sz="900" dirty="0" smtClean="0">
                <a:solidFill>
                  <a:srgbClr val="000000"/>
                </a:solidFill>
              </a:rPr>
              <a:t>With Controller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3564066" y="5464348"/>
            <a:ext cx="2379533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Oil Cooling Method: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H: </a:t>
            </a:r>
            <a:r>
              <a:rPr lang="en-US" sz="900" dirty="0" smtClean="0">
                <a:solidFill>
                  <a:srgbClr val="000000"/>
                </a:solidFill>
              </a:rPr>
              <a:t>Thermosiphon or Water/Brine via HX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L: </a:t>
            </a:r>
            <a:r>
              <a:rPr lang="en-US" sz="900" dirty="0" smtClean="0">
                <a:solidFill>
                  <a:srgbClr val="000000"/>
                </a:solidFill>
              </a:rPr>
              <a:t>Liquid Injection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943599" y="2242211"/>
            <a:ext cx="0" cy="2509145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831281" y="5594359"/>
            <a:ext cx="381000" cy="2315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648200" y="2255448"/>
            <a:ext cx="10660" cy="2849952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427094" y="5110572"/>
            <a:ext cx="221106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30"/>
          <p:cNvSpPr txBox="1"/>
          <p:nvPr/>
        </p:nvSpPr>
        <p:spPr>
          <a:xfrm>
            <a:off x="7599866" y="2762650"/>
            <a:ext cx="1315534" cy="52691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Starter Panel: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P: </a:t>
            </a:r>
            <a:r>
              <a:rPr lang="en-US" sz="900" dirty="0" smtClean="0">
                <a:solidFill>
                  <a:srgbClr val="000000"/>
                </a:solidFill>
              </a:rPr>
              <a:t>Soft-Starter 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VFD Panel Included</a:t>
            </a:r>
            <a:endParaRPr lang="it-IT" sz="900" dirty="0">
              <a:solidFill>
                <a:srgbClr val="00000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747731" y="2257179"/>
            <a:ext cx="0" cy="1921967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943599" y="4751356"/>
            <a:ext cx="15240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24"/>
          <p:cNvSpPr txBox="1"/>
          <p:nvPr/>
        </p:nvSpPr>
        <p:spPr>
          <a:xfrm>
            <a:off x="2405105" y="4564622"/>
            <a:ext cx="1712169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Number of Compressors: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212281" y="2255448"/>
            <a:ext cx="19004" cy="3335555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6644627" y="6348583"/>
            <a:ext cx="233604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24"/>
          <p:cNvSpPr txBox="1"/>
          <p:nvPr/>
        </p:nvSpPr>
        <p:spPr>
          <a:xfrm>
            <a:off x="7028365" y="4023057"/>
            <a:ext cx="1143000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Economizer: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E:</a:t>
            </a:r>
            <a:r>
              <a:rPr lang="en-US" sz="900" dirty="0" smtClean="0">
                <a:solidFill>
                  <a:srgbClr val="000000"/>
                </a:solidFill>
              </a:rPr>
              <a:t> Economizer Heat Exchanger Included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467600" y="2257179"/>
            <a:ext cx="0" cy="683717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747731" y="4179146"/>
            <a:ext cx="280634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7467600" y="2940896"/>
            <a:ext cx="150133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5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Compressor Assembly Nomenclature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516190"/>
              </p:ext>
            </p:extLst>
          </p:nvPr>
        </p:nvGraphicFramePr>
        <p:xfrm>
          <a:off x="2332780" y="1250281"/>
          <a:ext cx="4759357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56"/>
                <a:gridCol w="552474"/>
                <a:gridCol w="686889"/>
                <a:gridCol w="343443"/>
                <a:gridCol w="711958"/>
                <a:gridCol w="685800"/>
                <a:gridCol w="544473"/>
                <a:gridCol w="756464"/>
              </a:tblGrid>
              <a:tr h="208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1,2,3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4,5,6,7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Config.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Application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Qty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Horsepower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Voltage and Motor Type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Terminal Box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Variant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7471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22"/>
          <p:cNvSpPr txBox="1"/>
          <p:nvPr/>
        </p:nvSpPr>
        <p:spPr>
          <a:xfrm>
            <a:off x="1250931" y="2359356"/>
            <a:ext cx="1308138" cy="3810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>
                <a:solidFill>
                  <a:srgbClr val="000000"/>
                </a:solidFill>
              </a:rPr>
              <a:t>Model: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S:</a:t>
            </a:r>
            <a:r>
              <a:rPr lang="en-US" sz="900" dirty="0" smtClean="0">
                <a:solidFill>
                  <a:srgbClr val="000000"/>
                </a:solidFill>
              </a:rPr>
              <a:t> Screw Compressor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R:</a:t>
            </a:r>
            <a:r>
              <a:rPr lang="en-US" sz="900" dirty="0" smtClean="0">
                <a:solidFill>
                  <a:srgbClr val="000000"/>
                </a:solidFill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</a:rPr>
              <a:t>Recip</a:t>
            </a:r>
            <a:r>
              <a:rPr lang="en-US" sz="900" dirty="0" smtClean="0">
                <a:solidFill>
                  <a:srgbClr val="000000"/>
                </a:solidFill>
              </a:rPr>
              <a:t> Compressor </a:t>
            </a: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1990725" y="2963285"/>
            <a:ext cx="1652577" cy="38283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Drive Type: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D: </a:t>
            </a:r>
            <a:r>
              <a:rPr lang="en-US" sz="900" dirty="0" smtClean="0">
                <a:solidFill>
                  <a:srgbClr val="000000"/>
                </a:solidFill>
              </a:rPr>
              <a:t>Direct Drive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B: Belt Drive (</a:t>
            </a:r>
            <a:r>
              <a:rPr lang="en-US" sz="900" dirty="0" err="1" smtClean="0">
                <a:solidFill>
                  <a:srgbClr val="000000"/>
                </a:solidFill>
              </a:rPr>
              <a:t>Recip</a:t>
            </a:r>
            <a:r>
              <a:rPr lang="en-US" sz="900" dirty="0" smtClean="0">
                <a:solidFill>
                  <a:srgbClr val="000000"/>
                </a:solidFill>
              </a:rPr>
              <a:t> Only)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8" name="TextBox 17"/>
          <p:cNvSpPr txBox="1"/>
          <p:nvPr/>
        </p:nvSpPr>
        <p:spPr>
          <a:xfrm>
            <a:off x="2131213" y="3581400"/>
            <a:ext cx="1371600" cy="35388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Compressor Model: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Example: 5341…7471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41" name="TextBox 19"/>
          <p:cNvSpPr txBox="1"/>
          <p:nvPr/>
        </p:nvSpPr>
        <p:spPr>
          <a:xfrm>
            <a:off x="3607667" y="4695074"/>
            <a:ext cx="1181555" cy="2905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Horsepower: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3 digits required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048000" y="2242211"/>
            <a:ext cx="0" cy="881989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897867" y="3124200"/>
            <a:ext cx="150133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733800" y="2245455"/>
            <a:ext cx="0" cy="147154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352800" y="3724632"/>
            <a:ext cx="38100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590800" y="2242211"/>
            <a:ext cx="0" cy="23429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905000" y="2476501"/>
            <a:ext cx="68580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65" idx="3"/>
          </p:cNvCxnSpPr>
          <p:nvPr/>
        </p:nvCxnSpPr>
        <p:spPr>
          <a:xfrm flipH="1">
            <a:off x="4208884" y="2242211"/>
            <a:ext cx="1" cy="1880289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833996" y="4122500"/>
            <a:ext cx="374889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21"/>
          <p:cNvSpPr txBox="1"/>
          <p:nvPr/>
        </p:nvSpPr>
        <p:spPr>
          <a:xfrm>
            <a:off x="6087656" y="4643255"/>
            <a:ext cx="1151343" cy="37104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Controller: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B: </a:t>
            </a:r>
            <a:r>
              <a:rPr lang="en-US" sz="900" dirty="0" smtClean="0">
                <a:solidFill>
                  <a:srgbClr val="000000"/>
                </a:solidFill>
              </a:rPr>
              <a:t>With Controller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3655292" y="5098022"/>
            <a:ext cx="2379533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Voltage and Motor Type: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H: </a:t>
            </a:r>
            <a:r>
              <a:rPr lang="en-US" sz="900" dirty="0" smtClean="0">
                <a:solidFill>
                  <a:srgbClr val="000000"/>
                </a:solidFill>
              </a:rPr>
              <a:t> 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943599" y="2242211"/>
            <a:ext cx="0" cy="2509145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124452" y="5211259"/>
            <a:ext cx="381000" cy="2315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41" idx="3"/>
          </p:cNvCxnSpPr>
          <p:nvPr/>
        </p:nvCxnSpPr>
        <p:spPr>
          <a:xfrm>
            <a:off x="4789222" y="2472658"/>
            <a:ext cx="0" cy="2367673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572879" y="4842711"/>
            <a:ext cx="221106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30"/>
          <p:cNvSpPr txBox="1"/>
          <p:nvPr/>
        </p:nvSpPr>
        <p:spPr>
          <a:xfrm>
            <a:off x="10134600" y="3468392"/>
            <a:ext cx="1315534" cy="52691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Starter Panel: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P: </a:t>
            </a:r>
            <a:r>
              <a:rPr lang="en-US" sz="900" dirty="0" smtClean="0">
                <a:solidFill>
                  <a:srgbClr val="000000"/>
                </a:solidFill>
              </a:rPr>
              <a:t>Soft-Starter 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VFD Panel Included</a:t>
            </a:r>
            <a:endParaRPr lang="it-IT" sz="900" dirty="0">
              <a:solidFill>
                <a:srgbClr val="00000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747731" y="2257179"/>
            <a:ext cx="0" cy="1921967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943599" y="4751356"/>
            <a:ext cx="15240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24"/>
          <p:cNvSpPr txBox="1"/>
          <p:nvPr/>
        </p:nvSpPr>
        <p:spPr>
          <a:xfrm>
            <a:off x="2619377" y="3966411"/>
            <a:ext cx="1589507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Application Range: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N: </a:t>
            </a:r>
            <a:r>
              <a:rPr lang="en-US" sz="900" dirty="0" smtClean="0">
                <a:solidFill>
                  <a:srgbClr val="000000"/>
                </a:solidFill>
              </a:rPr>
              <a:t>Low temperature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K:</a:t>
            </a:r>
            <a:r>
              <a:rPr lang="en-US" sz="900" dirty="0" smtClean="0">
                <a:solidFill>
                  <a:srgbClr val="000000"/>
                </a:solidFill>
              </a:rPr>
              <a:t> Med/High temperature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H: </a:t>
            </a:r>
            <a:r>
              <a:rPr lang="en-US" sz="900" dirty="0" smtClean="0">
                <a:solidFill>
                  <a:srgbClr val="000000"/>
                </a:solidFill>
              </a:rPr>
              <a:t>High temperature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B: </a:t>
            </a:r>
            <a:r>
              <a:rPr lang="en-US" sz="900" dirty="0" smtClean="0">
                <a:solidFill>
                  <a:srgbClr val="000000"/>
                </a:solidFill>
              </a:rPr>
              <a:t>Booster application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486400" y="2242211"/>
            <a:ext cx="19004" cy="2971363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6644627" y="6348583"/>
            <a:ext cx="233604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24"/>
          <p:cNvSpPr txBox="1"/>
          <p:nvPr/>
        </p:nvSpPr>
        <p:spPr>
          <a:xfrm>
            <a:off x="7028365" y="4023057"/>
            <a:ext cx="1143000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Economizer: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E:</a:t>
            </a:r>
            <a:r>
              <a:rPr lang="en-US" sz="900" dirty="0" smtClean="0">
                <a:solidFill>
                  <a:srgbClr val="000000"/>
                </a:solidFill>
              </a:rPr>
              <a:t> Economizer Heat Exchanger Included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982200" y="2273384"/>
            <a:ext cx="0" cy="683717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747731" y="4179146"/>
            <a:ext cx="280634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9982200" y="2945247"/>
            <a:ext cx="150133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9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478319"/>
              </p:ext>
            </p:extLst>
          </p:nvPr>
        </p:nvGraphicFramePr>
        <p:xfrm>
          <a:off x="609600" y="1371600"/>
          <a:ext cx="586740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66"/>
                <a:gridCol w="479234"/>
                <a:gridCol w="609600"/>
                <a:gridCol w="533400"/>
                <a:gridCol w="533400"/>
                <a:gridCol w="457200"/>
                <a:gridCol w="609600"/>
                <a:gridCol w="609600"/>
                <a:gridCol w="533400"/>
                <a:gridCol w="533400"/>
                <a:gridCol w="533400"/>
              </a:tblGrid>
              <a:tr h="208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5,6,7,8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Mode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Config.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Refrigerant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Series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Cooling Capacity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Oil 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Application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Connection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Nominal Voltage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Motor Protection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Design Variable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0385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02292" y="2410084"/>
            <a:ext cx="8990472" cy="3904516"/>
            <a:chOff x="189024" y="1810484"/>
            <a:chExt cx="8990472" cy="3904516"/>
          </a:xfrm>
        </p:grpSpPr>
        <p:sp>
          <p:nvSpPr>
            <p:cNvPr id="12" name="TextBox 22"/>
            <p:cNvSpPr txBox="1"/>
            <p:nvPr/>
          </p:nvSpPr>
          <p:spPr>
            <a:xfrm>
              <a:off x="189024" y="2000787"/>
              <a:ext cx="685800" cy="38576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u="sng" dirty="0">
                  <a:solidFill>
                    <a:srgbClr val="000000"/>
                  </a:solidFill>
                </a:rPr>
                <a:t>Model: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G:</a:t>
              </a:r>
              <a:r>
                <a:rPr lang="en-US" sz="900" dirty="0">
                  <a:solidFill>
                    <a:srgbClr val="000000"/>
                  </a:solidFill>
                </a:rPr>
                <a:t>  Scroll</a:t>
              </a: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202292" y="2410084"/>
              <a:ext cx="1019175" cy="55252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u="sng" dirty="0">
                  <a:solidFill>
                    <a:srgbClr val="000000"/>
                  </a:solidFill>
                </a:rPr>
                <a:t>Configuration: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S:</a:t>
              </a:r>
              <a:r>
                <a:rPr lang="en-US" sz="900" dirty="0">
                  <a:solidFill>
                    <a:srgbClr val="000000"/>
                  </a:solidFill>
                </a:rPr>
                <a:t>  </a:t>
              </a:r>
              <a:r>
                <a:rPr lang="en-US" sz="900" dirty="0" smtClean="0">
                  <a:solidFill>
                    <a:srgbClr val="000000"/>
                  </a:solidFill>
                </a:rPr>
                <a:t>Single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</a:rPr>
                <a:t>T:</a:t>
              </a:r>
              <a:r>
                <a:rPr lang="en-US" sz="900" dirty="0" smtClean="0">
                  <a:solidFill>
                    <a:srgbClr val="000000"/>
                  </a:solidFill>
                </a:rPr>
                <a:t>   Tandem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</a:rPr>
                <a:t>Y:</a:t>
              </a:r>
              <a:r>
                <a:rPr lang="en-US" sz="900" dirty="0" smtClean="0">
                  <a:solidFill>
                    <a:srgbClr val="000000"/>
                  </a:solidFill>
                </a:rPr>
                <a:t>   Trio</a:t>
              </a:r>
              <a:endParaRPr lang="en-US" sz="900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7"/>
            <p:cNvSpPr txBox="1"/>
            <p:nvPr/>
          </p:nvSpPr>
          <p:spPr>
            <a:xfrm>
              <a:off x="762000" y="2946088"/>
              <a:ext cx="981074" cy="33830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u="sng" dirty="0">
                  <a:solidFill>
                    <a:srgbClr val="000000"/>
                  </a:solidFill>
                </a:rPr>
                <a:t>Refrigerant: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D:</a:t>
              </a:r>
              <a:r>
                <a:rPr lang="en-US" sz="900" dirty="0">
                  <a:solidFill>
                    <a:srgbClr val="000000"/>
                  </a:solidFill>
                </a:rPr>
                <a:t>  HFC-410A</a:t>
              </a:r>
            </a:p>
          </p:txBody>
        </p:sp>
        <p:sp>
          <p:nvSpPr>
            <p:cNvPr id="15" name="TextBox 21"/>
            <p:cNvSpPr txBox="1"/>
            <p:nvPr/>
          </p:nvSpPr>
          <p:spPr>
            <a:xfrm>
              <a:off x="1691680" y="3742493"/>
              <a:ext cx="972830" cy="197250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u="sng" dirty="0" smtClean="0">
                  <a:solidFill>
                    <a:srgbClr val="000000"/>
                  </a:solidFill>
                </a:rPr>
                <a:t>Capacity: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u="sng" dirty="0" smtClean="0">
                  <a:solidFill>
                    <a:srgbClr val="000000"/>
                  </a:solidFill>
                </a:rPr>
                <a:t>(kBtuh</a:t>
              </a:r>
              <a:r>
                <a:rPr lang="en-US" sz="900" b="1" u="sng" dirty="0">
                  <a:solidFill>
                    <a:srgbClr val="000000"/>
                  </a:solidFill>
                </a:rPr>
                <a:t> </a:t>
              </a:r>
              <a:r>
                <a:rPr lang="en-US" sz="900" b="1" u="sng" dirty="0" smtClean="0">
                  <a:solidFill>
                    <a:srgbClr val="000000"/>
                  </a:solidFill>
                </a:rPr>
                <a:t>@ ARI)</a:t>
              </a:r>
              <a:endParaRPr lang="en-US" sz="900" b="1" u="sng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rgbClr val="000000"/>
                  </a:solidFill>
                </a:rPr>
                <a:t>6 Series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</a:rPr>
                <a:t>0120 </a:t>
              </a:r>
              <a:r>
                <a:rPr lang="en-US" sz="900" dirty="0" smtClean="0">
                  <a:solidFill>
                    <a:srgbClr val="000000"/>
                  </a:solidFill>
                </a:rPr>
                <a:t>(10t)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</a:rPr>
                <a:t>0137 </a:t>
              </a:r>
              <a:r>
                <a:rPr lang="en-US" sz="900" dirty="0" smtClean="0">
                  <a:solidFill>
                    <a:srgbClr val="000000"/>
                  </a:solidFill>
                </a:rPr>
                <a:t>(12t)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</a:rPr>
                <a:t>0154 </a:t>
              </a:r>
              <a:r>
                <a:rPr lang="en-US" sz="900" dirty="0">
                  <a:solidFill>
                    <a:srgbClr val="000000"/>
                  </a:solidFill>
                </a:rPr>
                <a:t>(</a:t>
              </a:r>
              <a:r>
                <a:rPr lang="en-US" sz="900" dirty="0" smtClean="0">
                  <a:solidFill>
                    <a:srgbClr val="000000"/>
                  </a:solidFill>
                </a:rPr>
                <a:t>13t</a:t>
              </a:r>
              <a:r>
                <a:rPr lang="en-US" sz="900" dirty="0">
                  <a:solidFill>
                    <a:srgbClr val="000000"/>
                  </a:solidFill>
                </a:rPr>
                <a:t>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</a:rPr>
                <a:t>0182 </a:t>
              </a:r>
              <a:r>
                <a:rPr lang="en-US" sz="900" dirty="0">
                  <a:solidFill>
                    <a:srgbClr val="000000"/>
                  </a:solidFill>
                </a:rPr>
                <a:t>(15t</a:t>
              </a:r>
              <a:r>
                <a:rPr lang="en-US" sz="900" dirty="0" smtClean="0">
                  <a:solidFill>
                    <a:srgbClr val="000000"/>
                  </a:solidFill>
                </a:rPr>
                <a:t>)</a:t>
              </a:r>
              <a:endParaRPr lang="en-US" sz="900" b="1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0235 </a:t>
              </a:r>
              <a:r>
                <a:rPr lang="en-US" sz="900" dirty="0">
                  <a:solidFill>
                    <a:srgbClr val="000000"/>
                  </a:solidFill>
                </a:rPr>
                <a:t>(20t</a:t>
              </a:r>
              <a:r>
                <a:rPr lang="en-US" sz="900" dirty="0" smtClean="0">
                  <a:solidFill>
                    <a:srgbClr val="000000"/>
                  </a:solidFill>
                </a:rPr>
                <a:t>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 smtClean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rgbClr val="000000"/>
                  </a:solidFill>
                </a:rPr>
                <a:t>8 </a:t>
              </a:r>
              <a:r>
                <a:rPr lang="en-US" sz="900" dirty="0">
                  <a:solidFill>
                    <a:srgbClr val="000000"/>
                  </a:solidFill>
                </a:rPr>
                <a:t>Series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</a:rPr>
                <a:t>0295 </a:t>
              </a:r>
              <a:r>
                <a:rPr lang="en-US" sz="900" dirty="0">
                  <a:solidFill>
                    <a:srgbClr val="000000"/>
                  </a:solidFill>
                </a:rPr>
                <a:t>(25t)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0385 </a:t>
              </a:r>
              <a:r>
                <a:rPr lang="en-US" sz="900" dirty="0">
                  <a:solidFill>
                    <a:srgbClr val="000000"/>
                  </a:solidFill>
                </a:rPr>
                <a:t>(32t)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0421 </a:t>
              </a:r>
              <a:r>
                <a:rPr lang="en-US" sz="900" dirty="0">
                  <a:solidFill>
                    <a:srgbClr val="000000"/>
                  </a:solidFill>
                </a:rPr>
                <a:t>(35t)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0485 </a:t>
              </a:r>
              <a:r>
                <a:rPr lang="en-US" sz="900" dirty="0">
                  <a:solidFill>
                    <a:srgbClr val="000000"/>
                  </a:solidFill>
                </a:rPr>
                <a:t>(40t) </a:t>
              </a:r>
              <a:r>
                <a:rPr lang="en-US" sz="900" dirty="0" smtClean="0">
                  <a:solidFill>
                    <a:srgbClr val="000000"/>
                  </a:solidFill>
                </a:rPr>
                <a:t>	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24"/>
            <p:cNvSpPr txBox="1"/>
            <p:nvPr/>
          </p:nvSpPr>
          <p:spPr>
            <a:xfrm>
              <a:off x="2627510" y="4107422"/>
              <a:ext cx="990600" cy="31217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u="sng" dirty="0">
                  <a:solidFill>
                    <a:srgbClr val="000000"/>
                  </a:solidFill>
                </a:rPr>
                <a:t>Oil Charge: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</a:rPr>
                <a:t>V</a:t>
              </a:r>
              <a:r>
                <a:rPr lang="en-US" sz="900" b="1" dirty="0">
                  <a:solidFill>
                    <a:srgbClr val="000000"/>
                  </a:solidFill>
                </a:rPr>
                <a:t>:</a:t>
              </a:r>
              <a:r>
                <a:rPr lang="en-US" sz="900" dirty="0">
                  <a:solidFill>
                    <a:srgbClr val="000000"/>
                  </a:solidFill>
                </a:rPr>
                <a:t>  </a:t>
              </a:r>
              <a:r>
                <a:rPr lang="en-US" sz="900" dirty="0" smtClean="0">
                  <a:solidFill>
                    <a:srgbClr val="000000"/>
                  </a:solidFill>
                </a:rPr>
                <a:t>PVE Oil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9"/>
            <p:cNvSpPr txBox="1"/>
            <p:nvPr/>
          </p:nvSpPr>
          <p:spPr>
            <a:xfrm>
              <a:off x="1403648" y="3248163"/>
              <a:ext cx="771525" cy="2905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u="sng" dirty="0">
                  <a:solidFill>
                    <a:srgbClr val="000000"/>
                  </a:solidFill>
                </a:rPr>
                <a:t>Series: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</a:rPr>
                <a:t>6:</a:t>
              </a:r>
              <a:r>
                <a:rPr lang="en-US" sz="900" dirty="0" smtClean="0">
                  <a:solidFill>
                    <a:srgbClr val="000000"/>
                  </a:solidFill>
                </a:rPr>
                <a:t>  6 </a:t>
              </a:r>
              <a:r>
                <a:rPr lang="en-US" sz="900" dirty="0">
                  <a:solidFill>
                    <a:srgbClr val="000000"/>
                  </a:solidFill>
                </a:rPr>
                <a:t>Series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</a:rPr>
                <a:t>8:</a:t>
              </a:r>
              <a:r>
                <a:rPr lang="en-US" sz="900" dirty="0" smtClean="0">
                  <a:solidFill>
                    <a:srgbClr val="000000"/>
                  </a:solidFill>
                </a:rPr>
                <a:t>  8 </a:t>
              </a:r>
              <a:r>
                <a:rPr lang="en-US" sz="900" dirty="0">
                  <a:solidFill>
                    <a:srgbClr val="000000"/>
                  </a:solidFill>
                </a:rPr>
                <a:t>Series</a:t>
              </a:r>
            </a:p>
          </p:txBody>
        </p:sp>
        <p:sp>
          <p:nvSpPr>
            <p:cNvPr id="18" name="TextBox 26"/>
            <p:cNvSpPr txBox="1"/>
            <p:nvPr/>
          </p:nvSpPr>
          <p:spPr>
            <a:xfrm>
              <a:off x="2815208" y="4607388"/>
              <a:ext cx="1143000" cy="84104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u="sng" dirty="0" smtClean="0">
                  <a:solidFill>
                    <a:srgbClr val="000000"/>
                  </a:solidFill>
                </a:rPr>
                <a:t>Application: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</a:rPr>
                <a:t>A</a:t>
              </a:r>
              <a:r>
                <a:rPr lang="en-US" sz="900" b="1" dirty="0">
                  <a:solidFill>
                    <a:srgbClr val="000000"/>
                  </a:solidFill>
                </a:rPr>
                <a:t>:  </a:t>
              </a:r>
              <a:r>
                <a:rPr lang="en-US" sz="900" dirty="0">
                  <a:solidFill>
                    <a:srgbClr val="000000"/>
                  </a:solidFill>
                </a:rPr>
                <a:t>Air Cooled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W: </a:t>
              </a:r>
              <a:r>
                <a:rPr lang="en-US" sz="900" dirty="0">
                  <a:solidFill>
                    <a:srgbClr val="000000"/>
                  </a:solidFill>
                </a:rPr>
                <a:t>Water </a:t>
              </a:r>
              <a:r>
                <a:rPr lang="en-US" sz="900" dirty="0" smtClean="0">
                  <a:solidFill>
                    <a:srgbClr val="000000"/>
                  </a:solidFill>
                </a:rPr>
                <a:t>Cooled (GSD8 only)</a:t>
              </a:r>
              <a:endParaRPr lang="en-US" sz="900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27"/>
            <p:cNvSpPr txBox="1"/>
            <p:nvPr/>
          </p:nvSpPr>
          <p:spPr>
            <a:xfrm>
              <a:off x="3689298" y="5111739"/>
              <a:ext cx="850673" cy="4476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u="sng" dirty="0">
                  <a:solidFill>
                    <a:srgbClr val="000000"/>
                  </a:solidFill>
                </a:rPr>
                <a:t>Connection: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B:  </a:t>
              </a:r>
              <a:r>
                <a:rPr lang="en-US" sz="900" dirty="0">
                  <a:solidFill>
                    <a:srgbClr val="000000"/>
                  </a:solidFill>
                </a:rPr>
                <a:t>Brazed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R:  </a:t>
              </a:r>
              <a:r>
                <a:rPr lang="en-US" sz="900" dirty="0" err="1" smtClean="0">
                  <a:solidFill>
                    <a:srgbClr val="000000"/>
                  </a:solidFill>
                </a:rPr>
                <a:t>Rotalock</a:t>
              </a:r>
              <a:r>
                <a:rPr lang="en-US" sz="900" dirty="0" smtClean="0">
                  <a:solidFill>
                    <a:srgbClr val="000000"/>
                  </a:solidFill>
                </a:rPr>
                <a:t> (GSD8 only)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30"/>
            <p:cNvSpPr txBox="1"/>
            <p:nvPr/>
          </p:nvSpPr>
          <p:spPr>
            <a:xfrm>
              <a:off x="5262450" y="4543662"/>
              <a:ext cx="1800225" cy="107156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u="sng" dirty="0">
                  <a:solidFill>
                    <a:srgbClr val="000000"/>
                  </a:solidFill>
                </a:rPr>
                <a:t>Voltage: (3Ph)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900" b="1" dirty="0">
                  <a:solidFill>
                    <a:srgbClr val="000000"/>
                  </a:solidFill>
                </a:rPr>
                <a:t>2:   </a:t>
              </a:r>
              <a:r>
                <a:rPr lang="it-IT" sz="900" dirty="0">
                  <a:solidFill>
                    <a:srgbClr val="000000"/>
                  </a:solidFill>
                </a:rPr>
                <a:t>208/230-60, 200/230-50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900" b="1" dirty="0">
                  <a:solidFill>
                    <a:srgbClr val="000000"/>
                  </a:solidFill>
                </a:rPr>
                <a:t>3:   </a:t>
              </a:r>
              <a:r>
                <a:rPr lang="it-IT" sz="900" dirty="0">
                  <a:solidFill>
                    <a:srgbClr val="000000"/>
                  </a:solidFill>
                </a:rPr>
                <a:t>380-60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900" b="1" dirty="0">
                  <a:solidFill>
                    <a:srgbClr val="000000"/>
                  </a:solidFill>
                </a:rPr>
                <a:t>4:   </a:t>
              </a:r>
              <a:r>
                <a:rPr lang="it-IT" sz="900" dirty="0">
                  <a:solidFill>
                    <a:srgbClr val="000000"/>
                  </a:solidFill>
                </a:rPr>
                <a:t>460-60,  400-50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900" b="1" dirty="0">
                  <a:solidFill>
                    <a:srgbClr val="000000"/>
                  </a:solidFill>
                </a:rPr>
                <a:t>5:   </a:t>
              </a:r>
              <a:r>
                <a:rPr lang="it-IT" sz="900" dirty="0">
                  <a:solidFill>
                    <a:srgbClr val="000000"/>
                  </a:solidFill>
                </a:rPr>
                <a:t>575-60, </a:t>
              </a:r>
              <a:r>
                <a:rPr lang="it-IT" sz="900" dirty="0" smtClean="0">
                  <a:solidFill>
                    <a:srgbClr val="000000"/>
                  </a:solidFill>
                </a:rPr>
                <a:t>500-50</a:t>
              </a:r>
              <a:endParaRPr lang="it-IT" sz="900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Box 32"/>
            <p:cNvSpPr txBox="1"/>
            <p:nvPr/>
          </p:nvSpPr>
          <p:spPr>
            <a:xfrm>
              <a:off x="5767276" y="2884426"/>
              <a:ext cx="3412220" cy="165923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u="sng" dirty="0">
                  <a:solidFill>
                    <a:srgbClr val="000000"/>
                  </a:solidFill>
                </a:rPr>
                <a:t>Motor Protection: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- </a:t>
              </a:r>
              <a:r>
                <a:rPr lang="en-US" sz="900" dirty="0">
                  <a:solidFill>
                    <a:srgbClr val="000000"/>
                  </a:solidFill>
                </a:rPr>
                <a:t>:   Not defined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1</a:t>
              </a:r>
              <a:r>
                <a:rPr lang="en-US" sz="900" dirty="0">
                  <a:solidFill>
                    <a:srgbClr val="000000"/>
                  </a:solidFill>
                </a:rPr>
                <a:t>:   SE-E1 Module (115/230V) w</a:t>
              </a:r>
              <a:r>
                <a:rPr lang="en-US" sz="900" dirty="0" smtClean="0">
                  <a:solidFill>
                    <a:srgbClr val="000000"/>
                  </a:solidFill>
                </a:rPr>
                <a:t>/ Phase-Rotation </a:t>
              </a:r>
              <a:r>
                <a:rPr lang="en-US" sz="900" dirty="0">
                  <a:solidFill>
                    <a:srgbClr val="000000"/>
                  </a:solidFill>
                </a:rPr>
                <a:t>monitor</a:t>
              </a:r>
            </a:p>
            <a:p>
              <a:pPr>
                <a:defRPr/>
              </a:pPr>
              <a:r>
                <a:rPr lang="en-US" sz="900" b="1" dirty="0">
                  <a:solidFill>
                    <a:srgbClr val="000000"/>
                  </a:solidFill>
                </a:rPr>
                <a:t>2</a:t>
              </a:r>
              <a:r>
                <a:rPr lang="en-US" sz="900" dirty="0">
                  <a:solidFill>
                    <a:srgbClr val="000000"/>
                  </a:solidFill>
                </a:rPr>
                <a:t>:   SE-B2 Module (24VAC)  Installed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3</a:t>
              </a:r>
              <a:r>
                <a:rPr lang="en-US" sz="900" dirty="0">
                  <a:solidFill>
                    <a:srgbClr val="000000"/>
                  </a:solidFill>
                </a:rPr>
                <a:t>:   </a:t>
              </a:r>
              <a:r>
                <a:rPr lang="en-US" sz="900" dirty="0" smtClean="0">
                  <a:solidFill>
                    <a:srgbClr val="000000"/>
                  </a:solidFill>
                </a:rPr>
                <a:t>SE-B3 </a:t>
              </a:r>
              <a:r>
                <a:rPr lang="en-US" sz="900" dirty="0">
                  <a:solidFill>
                    <a:srgbClr val="000000"/>
                  </a:solidFill>
                </a:rPr>
                <a:t>Module (115/230V )  Standard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  <a:r>
                <a:rPr lang="en-US" sz="900" dirty="0">
                  <a:solidFill>
                    <a:srgbClr val="000000"/>
                  </a:solidFill>
                </a:rPr>
                <a:t>:   SE-E1 Module (24VAC) w/ Phase-Rotation </a:t>
              </a:r>
              <a:r>
                <a:rPr lang="en-US" sz="900" dirty="0" smtClean="0">
                  <a:solidFill>
                    <a:srgbClr val="000000"/>
                  </a:solidFill>
                </a:rPr>
                <a:t>monitor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5</a:t>
              </a:r>
              <a:r>
                <a:rPr lang="en-US" sz="9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900" dirty="0">
                  <a:solidFill>
                    <a:srgbClr val="000000"/>
                  </a:solidFill>
                </a:rPr>
                <a:t>:  </a:t>
              </a:r>
              <a:r>
                <a:rPr lang="en-US" sz="900" dirty="0" smtClean="0">
                  <a:solidFill>
                    <a:srgbClr val="000000"/>
                  </a:solidFill>
                </a:rPr>
                <a:t>DGTS Installed</a:t>
              </a:r>
              <a:endParaRPr lang="en-US" sz="900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</a:rPr>
                <a:t>6</a:t>
              </a:r>
              <a:r>
                <a:rPr lang="en-US" sz="900" dirty="0" smtClean="0">
                  <a:solidFill>
                    <a:srgbClr val="000000"/>
                  </a:solidFill>
                </a:rPr>
                <a:t>:   </a:t>
              </a:r>
              <a:r>
                <a:rPr lang="en-US" sz="900" dirty="0">
                  <a:solidFill>
                    <a:srgbClr val="000000"/>
                  </a:solidFill>
                </a:rPr>
                <a:t>SE-E1 Module (115/230V) </a:t>
              </a:r>
              <a:r>
                <a:rPr lang="en-US" sz="900" dirty="0" smtClean="0">
                  <a:solidFill>
                    <a:srgbClr val="000000"/>
                  </a:solidFill>
                </a:rPr>
                <a:t>w/ DGTS installed</a:t>
              </a:r>
              <a:endParaRPr lang="en-US" sz="900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</a:rPr>
                <a:t>7</a:t>
              </a:r>
              <a:r>
                <a:rPr lang="en-US" sz="900" dirty="0" smtClean="0">
                  <a:solidFill>
                    <a:srgbClr val="000000"/>
                  </a:solidFill>
                </a:rPr>
                <a:t>:   </a:t>
              </a:r>
              <a:r>
                <a:rPr lang="en-US" sz="900" dirty="0">
                  <a:solidFill>
                    <a:srgbClr val="000000"/>
                  </a:solidFill>
                </a:rPr>
                <a:t>SE-B2 Module (24VAC) w/ DGTS installed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</a:rPr>
                <a:t>8</a:t>
              </a:r>
              <a:r>
                <a:rPr lang="en-US" sz="900" dirty="0" smtClean="0">
                  <a:solidFill>
                    <a:srgbClr val="000000"/>
                  </a:solidFill>
                </a:rPr>
                <a:t>:   </a:t>
              </a:r>
              <a:r>
                <a:rPr lang="en-US" sz="900" dirty="0">
                  <a:solidFill>
                    <a:srgbClr val="000000"/>
                  </a:solidFill>
                </a:rPr>
                <a:t>SE-B3 Module (115/230V ) w/ DGTS installed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</a:rPr>
                <a:t>9</a:t>
              </a:r>
              <a:r>
                <a:rPr lang="en-US" sz="900" dirty="0" smtClean="0">
                  <a:solidFill>
                    <a:srgbClr val="000000"/>
                  </a:solidFill>
                </a:rPr>
                <a:t>:   </a:t>
              </a:r>
              <a:r>
                <a:rPr lang="en-US" sz="900" dirty="0">
                  <a:solidFill>
                    <a:srgbClr val="000000"/>
                  </a:solidFill>
                </a:rPr>
                <a:t>SE-E1 Module (24VAC) w/ DGTS installed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36"/>
            <p:cNvSpPr txBox="1"/>
            <p:nvPr/>
          </p:nvSpPr>
          <p:spPr>
            <a:xfrm>
              <a:off x="6324489" y="2104848"/>
              <a:ext cx="2135943" cy="5815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u="sng" dirty="0">
                  <a:solidFill>
                    <a:srgbClr val="000000"/>
                  </a:solidFill>
                </a:rPr>
                <a:t>Design Variable:</a:t>
              </a:r>
            </a:p>
            <a:p>
              <a:pPr fontAlgn="base"/>
              <a:r>
                <a:rPr lang="en-US" sz="900" b="1" dirty="0">
                  <a:solidFill>
                    <a:srgbClr val="000000"/>
                  </a:solidFill>
                </a:rPr>
                <a:t>0:  </a:t>
              </a:r>
              <a:r>
                <a:rPr lang="en-US" sz="900" dirty="0">
                  <a:solidFill>
                    <a:srgbClr val="000000"/>
                  </a:solidFill>
                </a:rPr>
                <a:t>Original Design</a:t>
              </a:r>
            </a:p>
            <a:p>
              <a:pPr fontAlgn="base"/>
              <a:r>
                <a:rPr lang="en-US" sz="900" b="1" dirty="0">
                  <a:solidFill>
                    <a:srgbClr val="000000"/>
                  </a:solidFill>
                </a:rPr>
                <a:t>1:  </a:t>
              </a:r>
              <a:r>
                <a:rPr lang="en-US" sz="900" dirty="0" smtClean="0">
                  <a:solidFill>
                    <a:srgbClr val="000000"/>
                  </a:solidFill>
                </a:rPr>
                <a:t>w / </a:t>
              </a:r>
              <a:r>
                <a:rPr lang="en-US" sz="900" dirty="0">
                  <a:solidFill>
                    <a:srgbClr val="000000"/>
                  </a:solidFill>
                </a:rPr>
                <a:t>Integral discharge check </a:t>
              </a:r>
              <a:r>
                <a:rPr lang="en-US" sz="900" dirty="0" smtClean="0">
                  <a:solidFill>
                    <a:srgbClr val="000000"/>
                  </a:solidFill>
                </a:rPr>
                <a:t>valve</a:t>
              </a:r>
            </a:p>
            <a:p>
              <a:pPr fontAlgn="base"/>
              <a:r>
                <a:rPr lang="en-US" sz="900" b="1" dirty="0" smtClean="0">
                  <a:solidFill>
                    <a:srgbClr val="000000"/>
                  </a:solidFill>
                </a:rPr>
                <a:t>2:  </a:t>
              </a:r>
              <a:r>
                <a:rPr lang="en-US" sz="900" dirty="0" smtClean="0">
                  <a:solidFill>
                    <a:srgbClr val="000000"/>
                  </a:solidFill>
                </a:rPr>
                <a:t>design update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295399" y="1810484"/>
              <a:ext cx="1" cy="713894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145267" y="2524378"/>
              <a:ext cx="150133" cy="0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47849" y="1810484"/>
              <a:ext cx="0" cy="1245309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590676" y="3055793"/>
              <a:ext cx="257173" cy="0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74824" y="1810484"/>
              <a:ext cx="2" cy="327400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41474" y="2137884"/>
              <a:ext cx="133352" cy="0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436925" y="1810484"/>
              <a:ext cx="1" cy="1582935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979712" y="3386276"/>
              <a:ext cx="461980" cy="0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008426" y="1810484"/>
              <a:ext cx="0" cy="2073401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436925" y="3883885"/>
              <a:ext cx="571502" cy="2315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462908" y="1810484"/>
              <a:ext cx="10660" cy="2429210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386708" y="4239694"/>
              <a:ext cx="86860" cy="0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953348" y="1810484"/>
              <a:ext cx="4860" cy="2913916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689298" y="4724400"/>
              <a:ext cx="264050" cy="0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644008" y="1810484"/>
              <a:ext cx="0" cy="3424991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4491608" y="5235475"/>
              <a:ext cx="152400" cy="0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57678" y="1810484"/>
              <a:ext cx="0" cy="2847478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157676" y="4657962"/>
              <a:ext cx="152402" cy="0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691078" y="1810484"/>
              <a:ext cx="0" cy="1176252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691078" y="2979593"/>
              <a:ext cx="106246" cy="0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31505" y="1810484"/>
              <a:ext cx="0" cy="389609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231505" y="2200093"/>
              <a:ext cx="133352" cy="0"/>
            </a:xfrm>
            <a:prstGeom prst="line">
              <a:avLst/>
            </a:prstGeom>
            <a:ln w="12700">
              <a:solidFill>
                <a:srgbClr val="41A6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-13372" y="533400"/>
            <a:ext cx="9036496" cy="427037"/>
          </a:xfrm>
          <a:noFill/>
        </p:spPr>
        <p:txBody>
          <a:bodyPr/>
          <a:lstStyle/>
          <a:p>
            <a:r>
              <a:rPr lang="en-US" dirty="0" smtClean="0"/>
              <a:t>GSD 6 / 8 - Nomenclature</a:t>
            </a:r>
          </a:p>
        </p:txBody>
      </p:sp>
    </p:spTree>
    <p:extLst>
      <p:ext uri="{BB962C8B-B14F-4D97-AF65-F5344CB8AC3E}">
        <p14:creationId xmlns:p14="http://schemas.microsoft.com/office/powerpoint/2010/main" val="2567065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20134"/>
              </p:ext>
            </p:extLst>
          </p:nvPr>
        </p:nvGraphicFramePr>
        <p:xfrm>
          <a:off x="2767587" y="1320650"/>
          <a:ext cx="2795013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645"/>
                <a:gridCol w="448645"/>
                <a:gridCol w="448645"/>
                <a:gridCol w="574939"/>
                <a:gridCol w="436563"/>
                <a:gridCol w="437576"/>
              </a:tblGrid>
              <a:tr h="208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Config.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NH3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Frame Size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Displ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Series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4SU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Box 22"/>
          <p:cNvSpPr txBox="1"/>
          <p:nvPr/>
        </p:nvSpPr>
        <p:spPr>
          <a:xfrm>
            <a:off x="2295855" y="2495863"/>
            <a:ext cx="1082466" cy="3857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>
                <a:solidFill>
                  <a:srgbClr val="000000"/>
                </a:solidFill>
              </a:rPr>
              <a:t>Model: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ES:</a:t>
            </a:r>
            <a:r>
              <a:rPr lang="en-US" sz="900" dirty="0" smtClean="0">
                <a:solidFill>
                  <a:srgbClr val="000000"/>
                </a:solidFill>
              </a:rPr>
              <a:t> Standard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8" name="TextBox 15"/>
          <p:cNvSpPr txBox="1"/>
          <p:nvPr/>
        </p:nvSpPr>
        <p:spPr>
          <a:xfrm>
            <a:off x="2157987" y="2979061"/>
            <a:ext cx="1764603" cy="37373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>
                <a:solidFill>
                  <a:srgbClr val="000000"/>
                </a:solidFill>
              </a:rPr>
              <a:t>Configuration: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H:</a:t>
            </a:r>
            <a:r>
              <a:rPr lang="en-US" sz="900" dirty="0" smtClean="0">
                <a:solidFill>
                  <a:srgbClr val="000000"/>
                </a:solidFill>
              </a:rPr>
              <a:t> High Temperature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3148587" y="3395495"/>
            <a:ext cx="981074" cy="33830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7: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Series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1" name="TextBox 19"/>
          <p:cNvSpPr txBox="1"/>
          <p:nvPr/>
        </p:nvSpPr>
        <p:spPr>
          <a:xfrm>
            <a:off x="3182252" y="3886200"/>
            <a:ext cx="1011476" cy="2905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Displacement: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25,30,36,43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453387" y="2313333"/>
            <a:ext cx="0" cy="810867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119779" y="3124200"/>
            <a:ext cx="333610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22590" y="2305560"/>
            <a:ext cx="1" cy="119964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453389" y="3505200"/>
            <a:ext cx="46920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81656" y="2305560"/>
            <a:ext cx="2" cy="32740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848306" y="2632960"/>
            <a:ext cx="13335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62275" y="2313333"/>
            <a:ext cx="0" cy="172527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114800" y="4038603"/>
            <a:ext cx="247476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21"/>
          <p:cNvSpPr txBox="1"/>
          <p:nvPr/>
        </p:nvSpPr>
        <p:spPr>
          <a:xfrm>
            <a:off x="4176029" y="4842015"/>
            <a:ext cx="1691371" cy="37104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Voltage Code: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2SU: 208/230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4SU: 460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5SU: 575</a:t>
            </a:r>
            <a:endParaRPr lang="en-US" sz="9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5358387" y="2303266"/>
            <a:ext cx="0" cy="2659689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5104260" y="4962955"/>
            <a:ext cx="254128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9"/>
          <p:cNvSpPr txBox="1"/>
          <p:nvPr/>
        </p:nvSpPr>
        <p:spPr>
          <a:xfrm>
            <a:off x="3962400" y="4302486"/>
            <a:ext cx="1011476" cy="2905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Oil Type: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Y: POE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Blank: AB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4901187" y="2313333"/>
            <a:ext cx="0" cy="2141099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629030" y="4450955"/>
            <a:ext cx="272157" cy="1056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3372" y="533400"/>
            <a:ext cx="9036496" cy="427037"/>
          </a:xfrm>
          <a:noFill/>
        </p:spPr>
        <p:txBody>
          <a:bodyPr/>
          <a:lstStyle/>
          <a:p>
            <a:r>
              <a:rPr lang="en-US" dirty="0" smtClean="0"/>
              <a:t>ESH Scroll Series Nomenclature</a:t>
            </a:r>
          </a:p>
        </p:txBody>
      </p:sp>
    </p:spTree>
    <p:extLst>
      <p:ext uri="{BB962C8B-B14F-4D97-AF65-F5344CB8AC3E}">
        <p14:creationId xmlns:p14="http://schemas.microsoft.com/office/powerpoint/2010/main" val="37748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CSH.3, CSW, HS Screw Series Nomenclature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29187"/>
              </p:ext>
            </p:extLst>
          </p:nvPr>
        </p:nvGraphicFramePr>
        <p:xfrm>
          <a:off x="1219200" y="1219200"/>
          <a:ext cx="3657602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23950"/>
                <a:gridCol w="465513"/>
                <a:gridCol w="465513"/>
                <a:gridCol w="399011"/>
                <a:gridCol w="532015"/>
              </a:tblGrid>
              <a:tr h="208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8,9,10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Config.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Frame Size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Displ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Series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Motor HP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Oil 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Motor Code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Y*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4PU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22"/>
          <p:cNvSpPr txBox="1"/>
          <p:nvPr/>
        </p:nvSpPr>
        <p:spPr>
          <a:xfrm>
            <a:off x="747468" y="2286000"/>
            <a:ext cx="852731" cy="52548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>
                <a:solidFill>
                  <a:srgbClr val="000000"/>
                </a:solidFill>
              </a:rPr>
              <a:t>Model: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CS:</a:t>
            </a:r>
            <a:r>
              <a:rPr lang="en-US" sz="900" dirty="0" smtClean="0">
                <a:solidFill>
                  <a:srgbClr val="000000"/>
                </a:solidFill>
              </a:rPr>
              <a:t> Screw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HS</a:t>
            </a:r>
            <a:r>
              <a:rPr lang="en-US" sz="900" dirty="0" smtClean="0">
                <a:solidFill>
                  <a:srgbClr val="000000"/>
                </a:solidFill>
              </a:rPr>
              <a:t>: Screw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811893" y="2743200"/>
            <a:ext cx="1305137" cy="765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>
                <a:solidFill>
                  <a:srgbClr val="000000"/>
                </a:solidFill>
              </a:rPr>
              <a:t>Configuration: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H:</a:t>
            </a:r>
            <a:r>
              <a:rPr lang="en-US" sz="900" dirty="0" smtClean="0">
                <a:solidFill>
                  <a:srgbClr val="000000"/>
                </a:solidFill>
              </a:rPr>
              <a:t> High Condensing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W:</a:t>
            </a:r>
            <a:r>
              <a:rPr lang="en-US" sz="900" dirty="0" smtClean="0">
                <a:solidFill>
                  <a:srgbClr val="000000"/>
                </a:solidFill>
              </a:rPr>
              <a:t> Low Condensing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K:</a:t>
            </a:r>
            <a:r>
              <a:rPr lang="en-US" sz="900" dirty="0" smtClean="0">
                <a:solidFill>
                  <a:srgbClr val="000000"/>
                </a:solidFill>
              </a:rPr>
              <a:t> Med/High Temp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N</a:t>
            </a:r>
            <a:r>
              <a:rPr lang="en-US" sz="900" dirty="0" smtClean="0">
                <a:solidFill>
                  <a:srgbClr val="000000"/>
                </a:solidFill>
              </a:rPr>
              <a:t>: Low Temp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8" name="TextBox 17"/>
          <p:cNvSpPr txBox="1"/>
          <p:nvPr/>
        </p:nvSpPr>
        <p:spPr>
          <a:xfrm>
            <a:off x="1236142" y="3450760"/>
            <a:ext cx="1187584" cy="5187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Frame Size: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HS: </a:t>
            </a:r>
            <a:r>
              <a:rPr lang="en-US" sz="900" dirty="0" smtClean="0">
                <a:solidFill>
                  <a:srgbClr val="000000"/>
                </a:solidFill>
              </a:rPr>
              <a:t>53/64/74/85 </a:t>
            </a:r>
            <a:r>
              <a:rPr lang="en-US" sz="900" b="1" dirty="0" smtClean="0">
                <a:solidFill>
                  <a:srgbClr val="000000"/>
                </a:solidFill>
              </a:rPr>
              <a:t>CS: </a:t>
            </a:r>
            <a:r>
              <a:rPr lang="en-US" sz="900" dirty="0" smtClean="0">
                <a:solidFill>
                  <a:srgbClr val="000000"/>
                </a:solidFill>
              </a:rPr>
              <a:t>65/75/85/95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1" name="TextBox 19"/>
          <p:cNvSpPr txBox="1"/>
          <p:nvPr/>
        </p:nvSpPr>
        <p:spPr>
          <a:xfrm>
            <a:off x="1464462" y="3936158"/>
            <a:ext cx="1011476" cy="2905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Displacement: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4..11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905000" y="2211883"/>
            <a:ext cx="0" cy="683717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754868" y="2895600"/>
            <a:ext cx="150133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74203" y="2204110"/>
            <a:ext cx="0" cy="137729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117030" y="3581400"/>
            <a:ext cx="257173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433269" y="2204110"/>
            <a:ext cx="0" cy="23429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299919" y="2438400"/>
            <a:ext cx="13335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13888" y="2211883"/>
            <a:ext cx="0" cy="1869532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1" idx="3"/>
          </p:cNvCxnSpPr>
          <p:nvPr/>
        </p:nvCxnSpPr>
        <p:spPr>
          <a:xfrm flipH="1">
            <a:off x="2475938" y="4081414"/>
            <a:ext cx="337952" cy="1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21"/>
          <p:cNvSpPr txBox="1"/>
          <p:nvPr/>
        </p:nvSpPr>
        <p:spPr>
          <a:xfrm>
            <a:off x="2096257" y="4136119"/>
            <a:ext cx="972830" cy="37104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Series: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1,3</a:t>
            </a:r>
            <a:endParaRPr lang="en-US" sz="9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2813888" y="4507164"/>
            <a:ext cx="1082152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Code for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Motor Size: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90:</a:t>
            </a:r>
            <a:r>
              <a:rPr lang="en-US" sz="900" dirty="0" smtClean="0">
                <a:solidFill>
                  <a:srgbClr val="000000"/>
                </a:solidFill>
              </a:rPr>
              <a:t> Horsepower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221746" y="2204110"/>
            <a:ext cx="0" cy="2073401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650245" y="4277511"/>
            <a:ext cx="571502" cy="2315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715646" y="2209800"/>
            <a:ext cx="10660" cy="242921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505200" y="4639010"/>
            <a:ext cx="221106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30"/>
          <p:cNvSpPr txBox="1"/>
          <p:nvPr/>
        </p:nvSpPr>
        <p:spPr>
          <a:xfrm>
            <a:off x="4690447" y="4937288"/>
            <a:ext cx="2396153" cy="10715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>
                <a:solidFill>
                  <a:srgbClr val="000000"/>
                </a:solidFill>
              </a:rPr>
              <a:t>Voltage: (3Ph</a:t>
            </a:r>
            <a:r>
              <a:rPr lang="en-US" sz="900" b="1" u="sng" dirty="0" smtClean="0">
                <a:solidFill>
                  <a:srgbClr val="000000"/>
                </a:solidFill>
              </a:rPr>
              <a:t>) UL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2NU: </a:t>
            </a:r>
            <a:r>
              <a:rPr lang="en-US" sz="900" dirty="0" smtClean="0">
                <a:solidFill>
                  <a:srgbClr val="000000"/>
                </a:solidFill>
              </a:rPr>
              <a:t>208-230/460 (HS53 Only)</a:t>
            </a:r>
            <a:endParaRPr lang="en-US" sz="9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b="1" dirty="0" smtClean="0">
                <a:solidFill>
                  <a:srgbClr val="000000"/>
                </a:solidFill>
              </a:rPr>
              <a:t>1PU: </a:t>
            </a:r>
            <a:r>
              <a:rPr lang="it-IT" sz="900" dirty="0" smtClean="0">
                <a:solidFill>
                  <a:srgbClr val="000000"/>
                </a:solidFill>
              </a:rPr>
              <a:t>200-60 (HS/CS65/75)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b="1" dirty="0" smtClean="0">
                <a:solidFill>
                  <a:srgbClr val="000000"/>
                </a:solidFill>
              </a:rPr>
              <a:t>2PU: </a:t>
            </a:r>
            <a:r>
              <a:rPr lang="it-IT" sz="900" dirty="0" smtClean="0">
                <a:solidFill>
                  <a:srgbClr val="000000"/>
                </a:solidFill>
              </a:rPr>
              <a:t>208/230-60 (HS/CS65/75/85)</a:t>
            </a:r>
            <a:endParaRPr lang="it-IT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b="1" dirty="0" smtClean="0">
                <a:solidFill>
                  <a:srgbClr val="000000"/>
                </a:solidFill>
              </a:rPr>
              <a:t>3PU: </a:t>
            </a:r>
            <a:r>
              <a:rPr lang="it-IT" sz="900" dirty="0" smtClean="0">
                <a:solidFill>
                  <a:srgbClr val="000000"/>
                </a:solidFill>
              </a:rPr>
              <a:t>380-60 (HS/CS65/75/85)(CS95 3DU)</a:t>
            </a:r>
            <a:endParaRPr lang="it-IT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b="1" dirty="0" smtClean="0">
                <a:solidFill>
                  <a:srgbClr val="000000"/>
                </a:solidFill>
              </a:rPr>
              <a:t>4PU: </a:t>
            </a:r>
            <a:r>
              <a:rPr lang="it-IT" sz="900" dirty="0" smtClean="0">
                <a:solidFill>
                  <a:srgbClr val="000000"/>
                </a:solidFill>
              </a:rPr>
              <a:t>460-60 </a:t>
            </a:r>
            <a:r>
              <a:rPr lang="it-IT" sz="900" dirty="0">
                <a:solidFill>
                  <a:srgbClr val="000000"/>
                </a:solidFill>
              </a:rPr>
              <a:t>(</a:t>
            </a:r>
            <a:r>
              <a:rPr lang="it-IT" sz="900" dirty="0" smtClean="0">
                <a:solidFill>
                  <a:srgbClr val="000000"/>
                </a:solidFill>
              </a:rPr>
              <a:t>HS/CS65/75/85)(CS95 4DU)</a:t>
            </a:r>
            <a:endParaRPr lang="it-IT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b="1" dirty="0" smtClean="0">
                <a:solidFill>
                  <a:srgbClr val="000000"/>
                </a:solidFill>
              </a:rPr>
              <a:t>5PU: </a:t>
            </a:r>
            <a:r>
              <a:rPr lang="it-IT" sz="900" dirty="0">
                <a:solidFill>
                  <a:srgbClr val="000000"/>
                </a:solidFill>
              </a:rPr>
              <a:t>575-60 (</a:t>
            </a:r>
            <a:r>
              <a:rPr lang="it-IT" sz="900" dirty="0" smtClean="0">
                <a:solidFill>
                  <a:srgbClr val="000000"/>
                </a:solidFill>
              </a:rPr>
              <a:t>HS/CS65/75/85)(</a:t>
            </a:r>
            <a:r>
              <a:rPr lang="it-IT" sz="900" dirty="0">
                <a:solidFill>
                  <a:srgbClr val="000000"/>
                </a:solidFill>
              </a:rPr>
              <a:t>CS95 </a:t>
            </a:r>
            <a:r>
              <a:rPr lang="it-IT" sz="900" dirty="0" smtClean="0">
                <a:solidFill>
                  <a:srgbClr val="000000"/>
                </a:solidFill>
              </a:rPr>
              <a:t>5DU)</a:t>
            </a:r>
            <a:endParaRPr lang="it-IT" sz="900" dirty="0">
              <a:solidFill>
                <a:srgbClr val="00000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585675" y="2204110"/>
            <a:ext cx="0" cy="2847478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585673" y="5051588"/>
            <a:ext cx="15240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24"/>
          <p:cNvSpPr txBox="1"/>
          <p:nvPr/>
        </p:nvSpPr>
        <p:spPr>
          <a:xfrm>
            <a:off x="3169286" y="4973890"/>
            <a:ext cx="1521161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>
                <a:solidFill>
                  <a:srgbClr val="000000"/>
                </a:solidFill>
              </a:rPr>
              <a:t>Oil </a:t>
            </a:r>
            <a:r>
              <a:rPr lang="en-US" sz="900" b="1" u="sng" dirty="0" smtClean="0">
                <a:solidFill>
                  <a:srgbClr val="000000"/>
                </a:solidFill>
              </a:rPr>
              <a:t>Type: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Y:</a:t>
            </a:r>
            <a:r>
              <a:rPr lang="en-US" sz="900" dirty="0" smtClean="0">
                <a:solidFill>
                  <a:srgbClr val="000000"/>
                </a:solidFill>
              </a:rPr>
              <a:t> POE 170 Oil (CSH)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Y</a:t>
            </a:r>
            <a:r>
              <a:rPr lang="en-US" sz="900" dirty="0" smtClean="0">
                <a:solidFill>
                  <a:srgbClr val="000000"/>
                </a:solidFill>
              </a:rPr>
              <a:t>: POE 170L Oil (CSW)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Blank</a:t>
            </a:r>
            <a:r>
              <a:rPr lang="en-US" sz="900" dirty="0" smtClean="0">
                <a:solidFill>
                  <a:srgbClr val="000000"/>
                </a:solidFill>
              </a:rPr>
              <a:t>: POE 320 Oil (R22)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4118984" y="2211883"/>
            <a:ext cx="10660" cy="2894279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896040" y="5106162"/>
            <a:ext cx="233604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24"/>
          <p:cNvSpPr txBox="1"/>
          <p:nvPr/>
        </p:nvSpPr>
        <p:spPr>
          <a:xfrm>
            <a:off x="5916433" y="3623980"/>
            <a:ext cx="2514600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*Oil Charge/Type: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Y:</a:t>
            </a:r>
            <a:r>
              <a:rPr lang="en-US" sz="900" dirty="0" smtClean="0">
                <a:solidFill>
                  <a:srgbClr val="000000"/>
                </a:solidFill>
              </a:rPr>
              <a:t> CSH/CSW with HFC POE 170 Oil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Y</a:t>
            </a:r>
            <a:r>
              <a:rPr lang="en-US" sz="900" dirty="0" smtClean="0">
                <a:solidFill>
                  <a:srgbClr val="000000"/>
                </a:solidFill>
              </a:rPr>
              <a:t>: CSW with R134A POE 170L Oil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If No “Y” in model number</a:t>
            </a:r>
            <a:r>
              <a:rPr lang="en-US" sz="900" dirty="0" smtClean="0">
                <a:solidFill>
                  <a:srgbClr val="000000"/>
                </a:solidFill>
              </a:rPr>
              <a:t>: CSH/CSW with R22 POE 320 Oil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CSV Screw Series Nomenclature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231340"/>
              </p:ext>
            </p:extLst>
          </p:nvPr>
        </p:nvGraphicFramePr>
        <p:xfrm>
          <a:off x="1219200" y="1219200"/>
          <a:ext cx="441960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297"/>
                <a:gridCol w="557609"/>
                <a:gridCol w="693271"/>
                <a:gridCol w="346635"/>
                <a:gridCol w="433294"/>
                <a:gridCol w="519953"/>
                <a:gridCol w="519953"/>
                <a:gridCol w="409388"/>
                <a:gridCol w="457200"/>
              </a:tblGrid>
              <a:tr h="208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Config.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Application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Displ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Series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Motor HP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Motor Type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Oil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Motor Code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M*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4PU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22"/>
          <p:cNvSpPr txBox="1"/>
          <p:nvPr/>
        </p:nvSpPr>
        <p:spPr>
          <a:xfrm>
            <a:off x="747468" y="2286001"/>
            <a:ext cx="852731" cy="3810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>
                <a:solidFill>
                  <a:srgbClr val="000000"/>
                </a:solidFill>
              </a:rPr>
              <a:t>Model: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CS:</a:t>
            </a:r>
            <a:r>
              <a:rPr lang="en-US" sz="900" dirty="0" smtClean="0">
                <a:solidFill>
                  <a:srgbClr val="000000"/>
                </a:solidFill>
              </a:rPr>
              <a:t> Screw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811893" y="2743200"/>
            <a:ext cx="1305137" cy="38283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>
                <a:solidFill>
                  <a:srgbClr val="000000"/>
                </a:solidFill>
              </a:rPr>
              <a:t>Configuration: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V:</a:t>
            </a:r>
            <a:r>
              <a:rPr lang="en-US" sz="900" dirty="0" smtClean="0">
                <a:solidFill>
                  <a:srgbClr val="000000"/>
                </a:solidFill>
              </a:rPr>
              <a:t> Variable Speed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8" name="TextBox 17"/>
          <p:cNvSpPr txBox="1"/>
          <p:nvPr/>
        </p:nvSpPr>
        <p:spPr>
          <a:xfrm>
            <a:off x="370533" y="3407688"/>
            <a:ext cx="2125472" cy="6141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Application Range: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H: </a:t>
            </a:r>
            <a:r>
              <a:rPr lang="en-US" sz="900" dirty="0" smtClean="0">
                <a:solidFill>
                  <a:srgbClr val="000000"/>
                </a:solidFill>
              </a:rPr>
              <a:t>Optimized air cooled chillers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heat pump applications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W: </a:t>
            </a:r>
            <a:r>
              <a:rPr lang="en-US" sz="900" dirty="0" smtClean="0">
                <a:solidFill>
                  <a:srgbClr val="000000"/>
                </a:solidFill>
              </a:rPr>
              <a:t>Optimized water cooled chillers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1" name="TextBox 19"/>
          <p:cNvSpPr txBox="1"/>
          <p:nvPr/>
        </p:nvSpPr>
        <p:spPr>
          <a:xfrm>
            <a:off x="1906133" y="4006885"/>
            <a:ext cx="1011476" cy="2905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Housing Size: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2..3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970200" y="2204110"/>
            <a:ext cx="0" cy="683717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831067" y="2895600"/>
            <a:ext cx="150133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04066" y="2204110"/>
            <a:ext cx="0" cy="137729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227539" y="3581400"/>
            <a:ext cx="358907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433269" y="2204110"/>
            <a:ext cx="0" cy="23429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299919" y="2438400"/>
            <a:ext cx="13335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157222" y="2211883"/>
            <a:ext cx="0" cy="1979117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819270" y="4190998"/>
            <a:ext cx="337952" cy="1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21"/>
          <p:cNvSpPr txBox="1"/>
          <p:nvPr/>
        </p:nvSpPr>
        <p:spPr>
          <a:xfrm>
            <a:off x="4685071" y="4174337"/>
            <a:ext cx="972830" cy="37104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Motor*: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M: </a:t>
            </a:r>
            <a:r>
              <a:rPr lang="en-US" sz="900" dirty="0" smtClean="0">
                <a:solidFill>
                  <a:srgbClr val="000000"/>
                </a:solidFill>
              </a:rPr>
              <a:t>Permanent Magnet Motor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2326114" y="4482921"/>
            <a:ext cx="1082152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Inverter Size: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4…6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523144" y="2204110"/>
            <a:ext cx="0" cy="2073401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953000" y="3670300"/>
            <a:ext cx="381000" cy="2315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505200" y="2211883"/>
            <a:ext cx="10660" cy="242921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294754" y="4641428"/>
            <a:ext cx="221106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30"/>
          <p:cNvSpPr txBox="1"/>
          <p:nvPr/>
        </p:nvSpPr>
        <p:spPr>
          <a:xfrm>
            <a:off x="5560333" y="2632145"/>
            <a:ext cx="2396153" cy="52691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Motor Code: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4AU: 380..480 volt / 3 / 50-60Hz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4MU:</a:t>
            </a:r>
            <a:r>
              <a:rPr lang="it-IT" sz="900" b="1" dirty="0" smtClean="0">
                <a:solidFill>
                  <a:srgbClr val="000000"/>
                </a:solidFill>
              </a:rPr>
              <a:t> 380..480 volt / 3 / 50-60Hz</a:t>
            </a:r>
            <a:endParaRPr lang="it-IT" sz="900" dirty="0">
              <a:solidFill>
                <a:srgbClr val="00000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953000" y="2200241"/>
            <a:ext cx="0" cy="1451008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523144" y="4277511"/>
            <a:ext cx="15240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24"/>
          <p:cNvSpPr txBox="1"/>
          <p:nvPr/>
        </p:nvSpPr>
        <p:spPr>
          <a:xfrm>
            <a:off x="2843202" y="4961350"/>
            <a:ext cx="1138342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Motor Size: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125, 160, 200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3962400" y="2204110"/>
            <a:ext cx="10660" cy="2894279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739456" y="5117439"/>
            <a:ext cx="233604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24"/>
          <p:cNvSpPr txBox="1"/>
          <p:nvPr/>
        </p:nvSpPr>
        <p:spPr>
          <a:xfrm>
            <a:off x="5410200" y="3581400"/>
            <a:ext cx="1143000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Oil Charge/Type: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Y:</a:t>
            </a:r>
            <a:r>
              <a:rPr lang="en-US" sz="900" dirty="0" smtClean="0">
                <a:solidFill>
                  <a:srgbClr val="000000"/>
                </a:solidFill>
              </a:rPr>
              <a:t> POE 170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10200" y="2211883"/>
            <a:ext cx="0" cy="683717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410200" y="2886075"/>
            <a:ext cx="150133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0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75780"/>
              </p:ext>
            </p:extLst>
          </p:nvPr>
        </p:nvGraphicFramePr>
        <p:xfrm>
          <a:off x="761305" y="1287199"/>
          <a:ext cx="2820095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23950"/>
                <a:gridCol w="465513"/>
                <a:gridCol w="559032"/>
              </a:tblGrid>
              <a:tr h="208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Config.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Frame Size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Displ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Series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Design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22"/>
          <p:cNvSpPr txBox="1"/>
          <p:nvPr/>
        </p:nvSpPr>
        <p:spPr>
          <a:xfrm>
            <a:off x="289573" y="2462412"/>
            <a:ext cx="1082466" cy="3857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>
                <a:solidFill>
                  <a:srgbClr val="000000"/>
                </a:solidFill>
              </a:rPr>
              <a:t>Model: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OS:</a:t>
            </a:r>
            <a:r>
              <a:rPr lang="en-US" sz="900" dirty="0" smtClean="0">
                <a:solidFill>
                  <a:srgbClr val="000000"/>
                </a:solidFill>
              </a:rPr>
              <a:t> Open Screw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89574" y="2879482"/>
            <a:ext cx="1521960" cy="55252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>
                <a:solidFill>
                  <a:srgbClr val="000000"/>
                </a:solidFill>
              </a:rPr>
              <a:t>Configuration: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N:</a:t>
            </a:r>
            <a:r>
              <a:rPr lang="en-US" sz="900" dirty="0" smtClean="0">
                <a:solidFill>
                  <a:srgbClr val="000000"/>
                </a:solidFill>
              </a:rPr>
              <a:t> Low Temperature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K:</a:t>
            </a:r>
            <a:r>
              <a:rPr lang="en-US" sz="900" dirty="0" smtClean="0">
                <a:solidFill>
                  <a:srgbClr val="000000"/>
                </a:solidFill>
              </a:rPr>
              <a:t> Med/High Temperature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8" name="TextBox 17"/>
          <p:cNvSpPr txBox="1"/>
          <p:nvPr/>
        </p:nvSpPr>
        <p:spPr>
          <a:xfrm>
            <a:off x="830459" y="3407713"/>
            <a:ext cx="981074" cy="33830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Frame Size: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53,74,85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1" name="TextBox 19"/>
          <p:cNvSpPr txBox="1"/>
          <p:nvPr/>
        </p:nvSpPr>
        <p:spPr>
          <a:xfrm>
            <a:off x="1007503" y="3776076"/>
            <a:ext cx="1011476" cy="2905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Displacement: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4..7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447105" y="2279882"/>
            <a:ext cx="1" cy="713894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296973" y="2993776"/>
            <a:ext cx="150133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916308" y="2272109"/>
            <a:ext cx="0" cy="1245309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659135" y="3517418"/>
            <a:ext cx="257173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75374" y="2272109"/>
            <a:ext cx="2" cy="32740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42024" y="2599509"/>
            <a:ext cx="13335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355993" y="2279882"/>
            <a:ext cx="938" cy="164145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1" idx="3"/>
          </p:cNvCxnSpPr>
          <p:nvPr/>
        </p:nvCxnSpPr>
        <p:spPr>
          <a:xfrm flipH="1">
            <a:off x="2018979" y="3921332"/>
            <a:ext cx="337952" cy="1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21"/>
          <p:cNvSpPr txBox="1"/>
          <p:nvPr/>
        </p:nvSpPr>
        <p:spPr>
          <a:xfrm>
            <a:off x="1638362" y="4204118"/>
            <a:ext cx="972830" cy="37104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Series: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1</a:t>
            </a:r>
            <a:endParaRPr lang="en-US" sz="9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2368933" y="4582403"/>
            <a:ext cx="1318767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Design: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K:</a:t>
            </a:r>
            <a:r>
              <a:rPr lang="en-US" sz="900" dirty="0" smtClean="0">
                <a:solidFill>
                  <a:srgbClr val="000000"/>
                </a:solidFill>
              </a:rPr>
              <a:t> Direct Coupling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2763851" y="2272109"/>
            <a:ext cx="0" cy="2073401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192350" y="4345510"/>
            <a:ext cx="571502" cy="2315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257751" y="2277799"/>
            <a:ext cx="10660" cy="242921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047305" y="4707009"/>
            <a:ext cx="221106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50958"/>
              </p:ext>
            </p:extLst>
          </p:nvPr>
        </p:nvGraphicFramePr>
        <p:xfrm>
          <a:off x="5029200" y="1327839"/>
          <a:ext cx="3304025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645"/>
                <a:gridCol w="448645"/>
                <a:gridCol w="448645"/>
                <a:gridCol w="574939"/>
                <a:gridCol w="436563"/>
                <a:gridCol w="413188"/>
                <a:gridCol w="533400"/>
              </a:tblGrid>
              <a:tr h="208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Config.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NH3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Frame Size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Displ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Series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Design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Box 22"/>
          <p:cNvSpPr txBox="1"/>
          <p:nvPr/>
        </p:nvSpPr>
        <p:spPr>
          <a:xfrm>
            <a:off x="4557468" y="2503052"/>
            <a:ext cx="1082466" cy="3857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>
                <a:solidFill>
                  <a:srgbClr val="000000"/>
                </a:solidFill>
              </a:rPr>
              <a:t>Model: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OS:</a:t>
            </a:r>
            <a:r>
              <a:rPr lang="en-US" sz="900" dirty="0" smtClean="0">
                <a:solidFill>
                  <a:srgbClr val="000000"/>
                </a:solidFill>
              </a:rPr>
              <a:t> Open Screw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8" name="TextBox 15"/>
          <p:cNvSpPr txBox="1"/>
          <p:nvPr/>
        </p:nvSpPr>
        <p:spPr>
          <a:xfrm>
            <a:off x="4419600" y="2920122"/>
            <a:ext cx="1764603" cy="55252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>
                <a:solidFill>
                  <a:srgbClr val="000000"/>
                </a:solidFill>
              </a:rPr>
              <a:t>Configuration: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N:</a:t>
            </a:r>
            <a:r>
              <a:rPr lang="en-US" sz="900" dirty="0" smtClean="0">
                <a:solidFill>
                  <a:srgbClr val="000000"/>
                </a:solidFill>
              </a:rPr>
              <a:t> Low Temperature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K:</a:t>
            </a:r>
            <a:r>
              <a:rPr lang="en-US" sz="900" dirty="0" smtClean="0">
                <a:solidFill>
                  <a:srgbClr val="000000"/>
                </a:solidFill>
              </a:rPr>
              <a:t> Med/High Temperature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H</a:t>
            </a:r>
            <a:r>
              <a:rPr lang="en-US" sz="900" dirty="0" smtClean="0">
                <a:solidFill>
                  <a:srgbClr val="000000"/>
                </a:solidFill>
              </a:rPr>
              <a:t>: High Temperature (OS.A74)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410200" y="3700295"/>
            <a:ext cx="981074" cy="33830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A: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NH3 Design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1" name="TextBox 19"/>
          <p:cNvSpPr txBox="1"/>
          <p:nvPr/>
        </p:nvSpPr>
        <p:spPr>
          <a:xfrm>
            <a:off x="5443865" y="4109802"/>
            <a:ext cx="1011476" cy="2905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Frame Size: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53,74,85,95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715000" y="2320522"/>
            <a:ext cx="1" cy="713894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410200" y="3034416"/>
            <a:ext cx="30480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84203" y="2312749"/>
            <a:ext cx="0" cy="1497251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715002" y="3810000"/>
            <a:ext cx="46920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43269" y="2312749"/>
            <a:ext cx="2" cy="32740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109919" y="2640149"/>
            <a:ext cx="13335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623888" y="2320522"/>
            <a:ext cx="938" cy="1946678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285936" y="4267200"/>
            <a:ext cx="337952" cy="1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21"/>
          <p:cNvSpPr txBox="1"/>
          <p:nvPr/>
        </p:nvSpPr>
        <p:spPr>
          <a:xfrm>
            <a:off x="6553200" y="4771083"/>
            <a:ext cx="1691371" cy="37104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Series: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1; Standard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2: High Temp (OS.A74)</a:t>
            </a:r>
            <a:endParaRPr lang="en-US" sz="9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7620000" y="2310455"/>
            <a:ext cx="0" cy="2605423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11747" y="4915878"/>
            <a:ext cx="508253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077200" y="2318439"/>
            <a:ext cx="10660" cy="3162398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856001" y="5480837"/>
            <a:ext cx="221106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24"/>
          <p:cNvSpPr txBox="1"/>
          <p:nvPr/>
        </p:nvSpPr>
        <p:spPr>
          <a:xfrm>
            <a:off x="7239000" y="5344386"/>
            <a:ext cx="1318767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Design: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K:</a:t>
            </a:r>
            <a:r>
              <a:rPr lang="en-US" sz="900" dirty="0" smtClean="0">
                <a:solidFill>
                  <a:srgbClr val="000000"/>
                </a:solidFill>
              </a:rPr>
              <a:t> Direct Coupling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68" name="TextBox 19"/>
          <p:cNvSpPr txBox="1"/>
          <p:nvPr/>
        </p:nvSpPr>
        <p:spPr>
          <a:xfrm>
            <a:off x="5981233" y="4437146"/>
            <a:ext cx="1011476" cy="2905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Displacement: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4..10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7162800" y="2303766"/>
            <a:ext cx="0" cy="2278636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6890643" y="4582403"/>
            <a:ext cx="272157" cy="1056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3372" y="533400"/>
            <a:ext cx="9036496" cy="427037"/>
          </a:xfrm>
          <a:noFill/>
        </p:spPr>
        <p:txBody>
          <a:bodyPr/>
          <a:lstStyle/>
          <a:p>
            <a:r>
              <a:rPr lang="en-US" dirty="0" smtClean="0"/>
              <a:t>OS Screw Series Nomenclature</a:t>
            </a:r>
          </a:p>
        </p:txBody>
      </p:sp>
    </p:spTree>
    <p:extLst>
      <p:ext uri="{BB962C8B-B14F-4D97-AF65-F5344CB8AC3E}">
        <p14:creationId xmlns:p14="http://schemas.microsoft.com/office/powerpoint/2010/main" val="13129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7768"/>
              </p:ext>
            </p:extLst>
          </p:nvPr>
        </p:nvGraphicFramePr>
        <p:xfrm>
          <a:off x="2725343" y="1225575"/>
          <a:ext cx="3751657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30"/>
                <a:gridCol w="424930"/>
                <a:gridCol w="424930"/>
                <a:gridCol w="394026"/>
                <a:gridCol w="432656"/>
                <a:gridCol w="432656"/>
                <a:gridCol w="607929"/>
                <a:gridCol w="609600"/>
              </a:tblGrid>
              <a:tr h="208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7,8,9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Config.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Lube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Motor HP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Voltage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Unloaders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Oil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2NU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1*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D*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22"/>
          <p:cNvSpPr txBox="1"/>
          <p:nvPr/>
        </p:nvSpPr>
        <p:spPr>
          <a:xfrm>
            <a:off x="1773161" y="2377860"/>
            <a:ext cx="1061261" cy="3857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No. of Cylinders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2,4,6,8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253614" y="2817858"/>
            <a:ext cx="1521960" cy="55252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Identification: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Bore and Stroke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8" name="TextBox 17"/>
          <p:cNvSpPr txBox="1"/>
          <p:nvPr/>
        </p:nvSpPr>
        <p:spPr>
          <a:xfrm>
            <a:off x="2968778" y="3095729"/>
            <a:ext cx="981074" cy="33830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Series: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Ecoline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1" name="TextBox 19"/>
          <p:cNvSpPr txBox="1"/>
          <p:nvPr/>
        </p:nvSpPr>
        <p:spPr>
          <a:xfrm>
            <a:off x="2860762" y="3510681"/>
            <a:ext cx="1063521" cy="2905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Oil Lubrication: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S: Centrifugal CE1..CE4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350532" y="2218258"/>
            <a:ext cx="1" cy="713894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200400" y="2932152"/>
            <a:ext cx="150133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817166" y="2210485"/>
            <a:ext cx="1" cy="1024674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559993" y="3235159"/>
            <a:ext cx="257173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39414" y="2210485"/>
            <a:ext cx="2" cy="32740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06064" y="2537885"/>
            <a:ext cx="13335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171840" y="2218258"/>
            <a:ext cx="5753" cy="143768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843368" y="3655937"/>
            <a:ext cx="337952" cy="1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21"/>
          <p:cNvSpPr txBox="1"/>
          <p:nvPr/>
        </p:nvSpPr>
        <p:spPr>
          <a:xfrm>
            <a:off x="6399214" y="4173809"/>
            <a:ext cx="972830" cy="55059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Oil: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D: </a:t>
            </a:r>
            <a:r>
              <a:rPr lang="en-US" sz="900" dirty="0" smtClean="0">
                <a:solidFill>
                  <a:srgbClr val="000000"/>
                </a:solidFill>
              </a:rPr>
              <a:t>Dry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Y</a:t>
            </a:r>
            <a:r>
              <a:rPr lang="en-US" sz="900" dirty="0" smtClean="0">
                <a:solidFill>
                  <a:srgbClr val="000000"/>
                </a:solidFill>
              </a:rPr>
              <a:t>: POE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3302292" y="4145494"/>
            <a:ext cx="1082152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Motor Size: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30:</a:t>
            </a:r>
            <a:r>
              <a:rPr lang="en-US" sz="900" dirty="0" smtClean="0">
                <a:solidFill>
                  <a:srgbClr val="000000"/>
                </a:solidFill>
              </a:rPr>
              <a:t> Horsepower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652308" y="2210484"/>
            <a:ext cx="0" cy="2513916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038600" y="4283885"/>
            <a:ext cx="613709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14155" y="2210484"/>
            <a:ext cx="0" cy="2979909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791082" y="5190393"/>
            <a:ext cx="221106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30"/>
          <p:cNvSpPr txBox="1"/>
          <p:nvPr/>
        </p:nvSpPr>
        <p:spPr>
          <a:xfrm>
            <a:off x="3603559" y="4960352"/>
            <a:ext cx="1310704" cy="8308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Voltage: (3Ph) UL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2NU:</a:t>
            </a:r>
            <a:r>
              <a:rPr lang="en-US" sz="900" dirty="0" smtClean="0">
                <a:solidFill>
                  <a:srgbClr val="000000"/>
                </a:solidFill>
              </a:rPr>
              <a:t> 208/230-460 </a:t>
            </a:r>
            <a:endParaRPr lang="en-US" sz="9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b="1" dirty="0" smtClean="0">
                <a:solidFill>
                  <a:srgbClr val="000000"/>
                </a:solidFill>
              </a:rPr>
              <a:t>3PU: </a:t>
            </a:r>
            <a:r>
              <a:rPr lang="it-IT" sz="900" dirty="0" smtClean="0">
                <a:solidFill>
                  <a:srgbClr val="000000"/>
                </a:solidFill>
              </a:rPr>
              <a:t>380-60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b="1" dirty="0" smtClean="0">
                <a:solidFill>
                  <a:srgbClr val="000000"/>
                </a:solidFill>
              </a:rPr>
              <a:t>4PU: </a:t>
            </a:r>
            <a:r>
              <a:rPr lang="it-IT" sz="900" dirty="0" smtClean="0">
                <a:solidFill>
                  <a:srgbClr val="000000"/>
                </a:solidFill>
              </a:rPr>
              <a:t>460-60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b="1" dirty="0" smtClean="0">
                <a:solidFill>
                  <a:srgbClr val="000000"/>
                </a:solidFill>
              </a:rPr>
              <a:t>5PU: </a:t>
            </a:r>
            <a:r>
              <a:rPr lang="it-IT" sz="900" dirty="0" smtClean="0">
                <a:solidFill>
                  <a:srgbClr val="000000"/>
                </a:solidFill>
              </a:rPr>
              <a:t>575-60  </a:t>
            </a:r>
            <a:endParaRPr lang="it-IT" sz="900" dirty="0">
              <a:solidFill>
                <a:srgbClr val="00000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562600" y="2218258"/>
            <a:ext cx="0" cy="2971116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562600" y="5186362"/>
            <a:ext cx="22860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32513" y="2228182"/>
            <a:ext cx="0" cy="2073401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132513" y="4301583"/>
            <a:ext cx="285751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1"/>
          <p:cNvSpPr txBox="1"/>
          <p:nvPr/>
        </p:nvSpPr>
        <p:spPr>
          <a:xfrm>
            <a:off x="5912799" y="4991100"/>
            <a:ext cx="972830" cy="3810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Unloaders: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1..3</a:t>
            </a:r>
            <a:endParaRPr lang="en-US" sz="9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7086600" y="2769732"/>
            <a:ext cx="1124256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*</a:t>
            </a:r>
            <a:r>
              <a:rPr lang="en-US" sz="900" b="1" u="sng" dirty="0" smtClean="0">
                <a:solidFill>
                  <a:srgbClr val="000000"/>
                </a:solidFill>
              </a:rPr>
              <a:t>Bitzer US Only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-13372" y="533400"/>
            <a:ext cx="9036496" cy="427037"/>
          </a:xfrm>
          <a:noFill/>
        </p:spPr>
        <p:txBody>
          <a:bodyPr/>
          <a:lstStyle/>
          <a:p>
            <a:r>
              <a:rPr lang="en-US" dirty="0" smtClean="0"/>
              <a:t>Recip Series Nomenclature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3156653" y="4568311"/>
            <a:ext cx="1339147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Inverter (not shown):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.F3:</a:t>
            </a:r>
            <a:r>
              <a:rPr lang="en-US" sz="900" dirty="0" smtClean="0">
                <a:solidFill>
                  <a:srgbClr val="000000"/>
                </a:solidFill>
              </a:rPr>
              <a:t> Inverter size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433584" y="4718430"/>
            <a:ext cx="221106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1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261056"/>
              </p:ext>
            </p:extLst>
          </p:nvPr>
        </p:nvGraphicFramePr>
        <p:xfrm>
          <a:off x="1331532" y="1167562"/>
          <a:ext cx="6328471" cy="102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49"/>
                <a:gridCol w="473819"/>
                <a:gridCol w="602712"/>
                <a:gridCol w="527372"/>
                <a:gridCol w="527372"/>
                <a:gridCol w="452035"/>
                <a:gridCol w="602712"/>
                <a:gridCol w="602712"/>
                <a:gridCol w="527372"/>
                <a:gridCol w="527372"/>
                <a:gridCol w="527372"/>
                <a:gridCol w="527372"/>
              </a:tblGrid>
              <a:tr h="2136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4319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Config.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Fans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Series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Comp.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HP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VFD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Oil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Future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Future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Future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80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LH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4CE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" name="TextBox 22"/>
          <p:cNvSpPr txBox="1"/>
          <p:nvPr/>
        </p:nvSpPr>
        <p:spPr>
          <a:xfrm>
            <a:off x="910043" y="2330149"/>
            <a:ext cx="956244" cy="3857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>
                <a:solidFill>
                  <a:srgbClr val="000000"/>
                </a:solidFill>
              </a:rPr>
              <a:t>Model: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LH:</a:t>
            </a:r>
            <a:r>
              <a:rPr lang="en-US" sz="900" dirty="0" smtClean="0">
                <a:solidFill>
                  <a:srgbClr val="000000"/>
                </a:solidFill>
              </a:rPr>
              <a:t> Cond. Unit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3" name="TextBox 15"/>
          <p:cNvSpPr txBox="1"/>
          <p:nvPr/>
        </p:nvSpPr>
        <p:spPr>
          <a:xfrm>
            <a:off x="890993" y="2743200"/>
            <a:ext cx="1201356" cy="39709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>
                <a:solidFill>
                  <a:srgbClr val="000000"/>
                </a:solidFill>
              </a:rPr>
              <a:t>Configuration: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V</a:t>
            </a:r>
            <a:r>
              <a:rPr lang="en-US" sz="900" b="1" dirty="0" smtClean="0">
                <a:solidFill>
                  <a:srgbClr val="000000"/>
                </a:solidFill>
              </a:rPr>
              <a:t>:</a:t>
            </a:r>
            <a:r>
              <a:rPr lang="en-US" sz="900" dirty="0" smtClean="0">
                <a:solidFill>
                  <a:srgbClr val="000000"/>
                </a:solidFill>
              </a:rPr>
              <a:t>  Variable Speed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1828800" y="3186344"/>
            <a:ext cx="981074" cy="51610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Fans: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5:</a:t>
            </a:r>
            <a:r>
              <a:rPr lang="en-US" sz="900" dirty="0" smtClean="0">
                <a:solidFill>
                  <a:srgbClr val="000000"/>
                </a:solidFill>
              </a:rPr>
              <a:t>  1 Fan</a:t>
            </a:r>
          </a:p>
          <a:p>
            <a:r>
              <a:rPr lang="en-US" sz="900" b="1" dirty="0" smtClean="0">
                <a:solidFill>
                  <a:srgbClr val="000000"/>
                </a:solidFill>
              </a:rPr>
              <a:t>7:</a:t>
            </a:r>
            <a:r>
              <a:rPr lang="en-US" sz="900" dirty="0" smtClean="0">
                <a:solidFill>
                  <a:srgbClr val="000000"/>
                </a:solidFill>
              </a:rPr>
              <a:t>  2 </a:t>
            </a:r>
            <a:r>
              <a:rPr lang="en-US" sz="900" dirty="0">
                <a:solidFill>
                  <a:srgbClr val="000000"/>
                </a:solidFill>
              </a:rPr>
              <a:t>Fan</a:t>
            </a:r>
          </a:p>
        </p:txBody>
      </p:sp>
      <p:sp>
        <p:nvSpPr>
          <p:cNvPr id="45" name="TextBox 21"/>
          <p:cNvSpPr txBox="1"/>
          <p:nvPr/>
        </p:nvSpPr>
        <p:spPr>
          <a:xfrm>
            <a:off x="2179945" y="4453251"/>
            <a:ext cx="972830" cy="41532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Compressor: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Displacement	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3152775" y="4970184"/>
            <a:ext cx="990600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Horse Power:</a:t>
            </a:r>
            <a:endParaRPr lang="en-US" sz="900" b="1" u="sng" dirty="0">
              <a:solidFill>
                <a:srgbClr val="000000"/>
              </a:solidFill>
            </a:endParaRPr>
          </a:p>
        </p:txBody>
      </p:sp>
      <p:sp>
        <p:nvSpPr>
          <p:cNvPr id="47" name="TextBox 19"/>
          <p:cNvSpPr txBox="1"/>
          <p:nvPr/>
        </p:nvSpPr>
        <p:spPr>
          <a:xfrm>
            <a:off x="2124668" y="3744634"/>
            <a:ext cx="875707" cy="55114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>
                <a:solidFill>
                  <a:srgbClr val="000000"/>
                </a:solidFill>
              </a:rPr>
              <a:t>Series: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E: </a:t>
            </a:r>
            <a:r>
              <a:rPr lang="en-US" sz="900" dirty="0" smtClean="0">
                <a:solidFill>
                  <a:srgbClr val="000000"/>
                </a:solidFill>
              </a:rPr>
              <a:t>ECOLINE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8" name="TextBox 26"/>
          <p:cNvSpPr txBox="1"/>
          <p:nvPr/>
        </p:nvSpPr>
        <p:spPr>
          <a:xfrm>
            <a:off x="3884631" y="5380338"/>
            <a:ext cx="1143000" cy="36330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VFD: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F3 Only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9" name="TextBox 27"/>
          <p:cNvSpPr txBox="1"/>
          <p:nvPr/>
        </p:nvSpPr>
        <p:spPr>
          <a:xfrm>
            <a:off x="4800600" y="5638800"/>
            <a:ext cx="850673" cy="35009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Oil: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Y:  </a:t>
            </a:r>
            <a:r>
              <a:rPr lang="en-US" sz="900" dirty="0" smtClean="0">
                <a:solidFill>
                  <a:srgbClr val="000000"/>
                </a:solidFill>
              </a:rPr>
              <a:t>BSE32</a:t>
            </a: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940219" y="2139846"/>
            <a:ext cx="1" cy="713894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790087" y="2853740"/>
            <a:ext cx="150133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492669" y="2139846"/>
            <a:ext cx="0" cy="1175366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235496" y="3315212"/>
            <a:ext cx="257173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519644" y="2139846"/>
            <a:ext cx="2" cy="32740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386294" y="2467246"/>
            <a:ext cx="13335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081745" y="2139846"/>
            <a:ext cx="1" cy="1721549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2619765" y="3861395"/>
            <a:ext cx="461980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648075" y="2139846"/>
            <a:ext cx="5171" cy="2432154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046594" y="4572000"/>
            <a:ext cx="60665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107728" y="2139846"/>
            <a:ext cx="0" cy="2956248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031528" y="5096094"/>
            <a:ext cx="86860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603028" y="2139846"/>
            <a:ext cx="0" cy="3362189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4262930" y="5502035"/>
            <a:ext cx="335238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250728" y="2162171"/>
            <a:ext cx="0" cy="3593861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5098328" y="5756032"/>
            <a:ext cx="152400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1" tIns="47350" rIns="94701" bIns="47350" anchor="ctr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kern="0" smtClean="0">
                <a:solidFill>
                  <a:srgbClr val="41A62A"/>
                </a:solidFill>
                <a:latin typeface="+mj-lt"/>
                <a:cs typeface="Tahoma" pitchFamily="34" charset="0"/>
              </a:rPr>
              <a:t>  ECOSTAR </a:t>
            </a:r>
            <a:r>
              <a:rPr lang="en-US" sz="2800" kern="0" dirty="0" smtClean="0">
                <a:solidFill>
                  <a:srgbClr val="41A62A"/>
                </a:solidFill>
                <a:latin typeface="+mj-lt"/>
                <a:cs typeface="Tahoma" pitchFamily="34" charset="0"/>
              </a:rPr>
              <a:t>Series </a:t>
            </a:r>
            <a:r>
              <a:rPr lang="en-US" sz="2800" kern="0" dirty="0">
                <a:solidFill>
                  <a:srgbClr val="41A62A"/>
                </a:solidFill>
                <a:latin typeface="+mj-lt"/>
                <a:cs typeface="Tahoma" pitchFamily="34" charset="0"/>
              </a:rPr>
              <a:t>Nomenclature</a:t>
            </a:r>
          </a:p>
        </p:txBody>
      </p:sp>
    </p:spTree>
    <p:extLst>
      <p:ext uri="{BB962C8B-B14F-4D97-AF65-F5344CB8AC3E}">
        <p14:creationId xmlns:p14="http://schemas.microsoft.com/office/powerpoint/2010/main" val="24973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96176"/>
              </p:ext>
            </p:extLst>
          </p:nvPr>
        </p:nvGraphicFramePr>
        <p:xfrm>
          <a:off x="2725342" y="1225575"/>
          <a:ext cx="3294458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98"/>
                <a:gridCol w="510625"/>
                <a:gridCol w="389085"/>
                <a:gridCol w="311268"/>
                <a:gridCol w="544719"/>
                <a:gridCol w="466902"/>
                <a:gridCol w="233451"/>
                <a:gridCol w="474810"/>
              </a:tblGrid>
              <a:tr h="208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Model</a:t>
                      </a: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Config.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Series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Lube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Motor HP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Inverter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Oil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Motor Code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41A6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4SU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22"/>
          <p:cNvSpPr txBox="1"/>
          <p:nvPr/>
        </p:nvSpPr>
        <p:spPr>
          <a:xfrm>
            <a:off x="1773161" y="2377860"/>
            <a:ext cx="1061261" cy="3857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No. of Cylinders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2,4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253614" y="2817858"/>
            <a:ext cx="1521960" cy="55252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Identification: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Bore and Stroke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8" name="TextBox 17"/>
          <p:cNvSpPr txBox="1"/>
          <p:nvPr/>
        </p:nvSpPr>
        <p:spPr>
          <a:xfrm>
            <a:off x="2968778" y="3095729"/>
            <a:ext cx="981074" cy="33830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Series: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Ecoline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1" name="TextBox 19"/>
          <p:cNvSpPr txBox="1"/>
          <p:nvPr/>
        </p:nvSpPr>
        <p:spPr>
          <a:xfrm>
            <a:off x="2860762" y="3510681"/>
            <a:ext cx="1063521" cy="2905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Oil Lubrication: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S: Centrifugal 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350532" y="2218258"/>
            <a:ext cx="1" cy="713894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200400" y="2932152"/>
            <a:ext cx="150133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817166" y="2210485"/>
            <a:ext cx="1" cy="1024674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559993" y="3235159"/>
            <a:ext cx="257173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39414" y="2210485"/>
            <a:ext cx="2" cy="32740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06064" y="2537885"/>
            <a:ext cx="13335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171840" y="2218258"/>
            <a:ext cx="5753" cy="143768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843368" y="3655937"/>
            <a:ext cx="337952" cy="1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21"/>
          <p:cNvSpPr txBox="1"/>
          <p:nvPr/>
        </p:nvSpPr>
        <p:spPr>
          <a:xfrm>
            <a:off x="4739783" y="5058704"/>
            <a:ext cx="672804" cy="55059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Oil: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D: </a:t>
            </a:r>
            <a:r>
              <a:rPr lang="en-US" sz="900" dirty="0" smtClean="0">
                <a:solidFill>
                  <a:srgbClr val="000000"/>
                </a:solidFill>
              </a:rPr>
              <a:t>Dry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Y</a:t>
            </a:r>
            <a:r>
              <a:rPr lang="en-US" sz="900" dirty="0" smtClean="0">
                <a:solidFill>
                  <a:srgbClr val="000000"/>
                </a:solidFill>
              </a:rPr>
              <a:t>: POE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3211410" y="4191000"/>
            <a:ext cx="1476883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Motor Size: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3…20:</a:t>
            </a:r>
            <a:r>
              <a:rPr lang="en-US" sz="900" dirty="0" smtClean="0">
                <a:solidFill>
                  <a:srgbClr val="000000"/>
                </a:solidFill>
              </a:rPr>
              <a:t> Horsepower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572000" y="2210484"/>
            <a:ext cx="0" cy="2073401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038601" y="4283885"/>
            <a:ext cx="533399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76185" y="2210484"/>
            <a:ext cx="0" cy="242921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839102" y="4639694"/>
            <a:ext cx="221106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30"/>
          <p:cNvSpPr txBox="1"/>
          <p:nvPr/>
        </p:nvSpPr>
        <p:spPr>
          <a:xfrm>
            <a:off x="6086476" y="4008763"/>
            <a:ext cx="1310704" cy="49441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Voltage: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2NU:</a:t>
            </a:r>
            <a:r>
              <a:rPr lang="en-US" sz="900" dirty="0" smtClean="0">
                <a:solidFill>
                  <a:srgbClr val="000000"/>
                </a:solidFill>
              </a:rPr>
              <a:t> 208/230-460 </a:t>
            </a:r>
            <a:endParaRPr lang="en-US" sz="9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b="1" dirty="0" smtClean="0">
                <a:solidFill>
                  <a:srgbClr val="000000"/>
                </a:solidFill>
              </a:rPr>
              <a:t>4SU: </a:t>
            </a:r>
            <a:r>
              <a:rPr lang="it-IT" sz="900" dirty="0" smtClean="0">
                <a:solidFill>
                  <a:srgbClr val="000000"/>
                </a:solidFill>
              </a:rPr>
              <a:t>460-60  </a:t>
            </a:r>
            <a:endParaRPr lang="it-IT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dirty="0" smtClean="0">
                <a:solidFill>
                  <a:srgbClr val="000000"/>
                </a:solidFill>
              </a:rPr>
              <a:t>  </a:t>
            </a:r>
            <a:endParaRPr lang="it-IT" sz="900" dirty="0">
              <a:solidFill>
                <a:srgbClr val="00000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457824" y="2228182"/>
            <a:ext cx="0" cy="2971116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219697" y="5199298"/>
            <a:ext cx="228602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91200" y="2228182"/>
            <a:ext cx="0" cy="2073401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791200" y="4301583"/>
            <a:ext cx="285751" cy="0"/>
          </a:xfrm>
          <a:prstGeom prst="line">
            <a:avLst/>
          </a:prstGeom>
          <a:ln w="12700">
            <a:solidFill>
              <a:srgbClr val="41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-13372" y="533400"/>
            <a:ext cx="9036496" cy="427037"/>
          </a:xfrm>
          <a:noFill/>
        </p:spPr>
        <p:txBody>
          <a:bodyPr/>
          <a:lstStyle/>
          <a:p>
            <a:r>
              <a:rPr lang="en-US" dirty="0" smtClean="0"/>
              <a:t>Varispeed Series Nomenclature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4147489" y="4514232"/>
            <a:ext cx="912719" cy="3121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 smtClean="0">
                <a:solidFill>
                  <a:srgbClr val="000000"/>
                </a:solidFill>
              </a:rPr>
              <a:t>Inverter:</a:t>
            </a:r>
            <a:endParaRPr lang="en-US" sz="9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</a:rPr>
              <a:t>3…4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 PPT_BITZERUS_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AC26"/>
      </a:accent1>
      <a:accent2>
        <a:srgbClr val="EAEAEA"/>
      </a:accent2>
      <a:accent3>
        <a:srgbClr val="FFFFFF"/>
      </a:accent3>
      <a:accent4>
        <a:srgbClr val="000000"/>
      </a:accent4>
      <a:accent5>
        <a:srgbClr val="B5D2AC"/>
      </a:accent5>
      <a:accent6>
        <a:srgbClr val="D4D4D4"/>
      </a:accent6>
      <a:hlink>
        <a:srgbClr val="969696"/>
      </a:hlink>
      <a:folHlink>
        <a:srgbClr val="5BAC2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A1A1A1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D4D4D4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 Title 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1365</Words>
  <Application>Microsoft Office PowerPoint</Application>
  <PresentationFormat>On-screen Show (4:3)</PresentationFormat>
  <Paragraphs>579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2014 PPT_BITZERUS_Design</vt:lpstr>
      <vt:lpstr>Presentation Title Master</vt:lpstr>
      <vt:lpstr>BITZER Compressor Nomenclature</vt:lpstr>
      <vt:lpstr>GSD 6 / 8 - Nomenclature</vt:lpstr>
      <vt:lpstr>ESH Scroll Series Nomenclature</vt:lpstr>
      <vt:lpstr>CSH.3, CSW, HS Screw Series Nomenclature</vt:lpstr>
      <vt:lpstr>CSV Screw Series Nomenclature</vt:lpstr>
      <vt:lpstr>OS Screw Series Nomenclature</vt:lpstr>
      <vt:lpstr>Recip Series Nomenclature</vt:lpstr>
      <vt:lpstr>  ECOSTAR Series Nomenclature</vt:lpstr>
      <vt:lpstr>Varispeed Series Nomenclature</vt:lpstr>
      <vt:lpstr>ACP Series Nomenclature</vt:lpstr>
      <vt:lpstr>Motor Compressor Assembly Nomenclature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CSH.3 and CSW Screw Series Nomenclature</dc:title>
  <dc:creator>Dave Streby</dc:creator>
  <cp:lastModifiedBy>Miguel Boscan</cp:lastModifiedBy>
  <cp:revision>93</cp:revision>
  <cp:lastPrinted>2017-09-25T14:46:04Z</cp:lastPrinted>
  <dcterms:created xsi:type="dcterms:W3CDTF">2017-08-15T20:53:50Z</dcterms:created>
  <dcterms:modified xsi:type="dcterms:W3CDTF">2018-04-13T14:22:46Z</dcterms:modified>
</cp:coreProperties>
</file>